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4"/>
  </p:notesMasterIdLst>
  <p:sldIdLst>
    <p:sldId id="268" r:id="rId2"/>
    <p:sldId id="306" r:id="rId3"/>
    <p:sldId id="289" r:id="rId4"/>
    <p:sldId id="269" r:id="rId5"/>
    <p:sldId id="270" r:id="rId6"/>
    <p:sldId id="292" r:id="rId7"/>
    <p:sldId id="284" r:id="rId8"/>
    <p:sldId id="271" r:id="rId9"/>
    <p:sldId id="290" r:id="rId10"/>
    <p:sldId id="285" r:id="rId11"/>
    <p:sldId id="286" r:id="rId12"/>
    <p:sldId id="287" r:id="rId13"/>
    <p:sldId id="288" r:id="rId14"/>
    <p:sldId id="272" r:id="rId15"/>
    <p:sldId id="274" r:id="rId16"/>
    <p:sldId id="275" r:id="rId17"/>
    <p:sldId id="276" r:id="rId18"/>
    <p:sldId id="277" r:id="rId19"/>
    <p:sldId id="295" r:id="rId20"/>
    <p:sldId id="278" r:id="rId21"/>
    <p:sldId id="302" r:id="rId22"/>
    <p:sldId id="293" r:id="rId23"/>
    <p:sldId id="279" r:id="rId24"/>
    <p:sldId id="282" r:id="rId25"/>
    <p:sldId id="298" r:id="rId26"/>
    <p:sldId id="305" r:id="rId27"/>
    <p:sldId id="303" r:id="rId28"/>
    <p:sldId id="297" r:id="rId29"/>
    <p:sldId id="296" r:id="rId30"/>
    <p:sldId id="299" r:id="rId31"/>
    <p:sldId id="300" r:id="rId32"/>
    <p:sldId id="294" r:id="rId3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ádio Popular" initials="R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CCFFFF"/>
    <a:srgbClr val="990000"/>
    <a:srgbClr val="CC66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2606" autoAdjust="0"/>
  </p:normalViewPr>
  <p:slideViewPr>
    <p:cSldViewPr>
      <p:cViewPr>
        <p:scale>
          <a:sx n="60" d="100"/>
          <a:sy n="60" d="100"/>
        </p:scale>
        <p:origin x="-7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DE6BE-A41B-450A-993B-3FA8923A1F68}" type="datetimeFigureOut">
              <a:rPr lang="pt-PT" smtClean="0"/>
              <a:pPr/>
              <a:t>27-02-2011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FF194-2A2C-41C8-BC72-3CED0410F00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65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arredondad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B0B883-BE50-465D-AC70-3AF0FCDD47AD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4549FE-B5CC-42E9-9647-43F4160697B3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9F7BF1-3EE7-4A8F-B80C-9A1D4B349497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8BA1B6-669F-44FA-997B-22F52CF43A1F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arredondad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arredondad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1D9007-BE62-43C7-876F-7D3F234F3227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376CBC-FC85-49FB-87D2-53900FDFEAFC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1F39A2-2496-4D54-AEAB-424342C383F4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358731-4BDB-4240-A68B-53207A53569A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D3F88-D601-4EDC-BA53-52EEE8D0A225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BC1AA7-0D86-41B9-9751-507355B1C72E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ctângulo de Canto Simples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CBE703-6446-4D5A-8FC9-D3E35AFAD9A9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arredondad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Marcador de Posição do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F940835-DF1D-4701-AC13-4713ADCABD55}" type="slidenum">
              <a:rPr lang="pt-PT" smtClean="0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10" name="Text Box 7"/>
          <p:cNvSpPr txBox="1">
            <a:spLocks noChangeArrowheads="1"/>
          </p:cNvSpPr>
          <p:nvPr userDrawn="1"/>
        </p:nvSpPr>
        <p:spPr bwMode="auto">
          <a:xfrm>
            <a:off x="381000" y="381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PT">
                <a:solidFill>
                  <a:srgbClr val="FF9900"/>
                </a:solidFill>
                <a:latin typeface="Comic Sans MS" pitchFamily="66" charset="0"/>
              </a:rPr>
              <a:t>A Atmosfera da Terra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467544" y="1124744"/>
            <a:ext cx="8136904" cy="3384376"/>
          </a:xfrm>
        </p:spPr>
        <p:txBody>
          <a:bodyPr>
            <a:normAutofit/>
          </a:bodyPr>
          <a:lstStyle/>
          <a:p>
            <a:pPr marL="444500" indent="-444500">
              <a:spcBef>
                <a:spcPts val="0"/>
              </a:spcBef>
              <a:tabLst>
                <a:tab pos="990600" algn="l"/>
              </a:tabLst>
            </a:pPr>
            <a:r>
              <a:rPr lang="pt-PT" sz="3200" dirty="0">
                <a:effectLst/>
              </a:rPr>
              <a:t>3</a:t>
            </a:r>
            <a:r>
              <a:rPr lang="pt-PT" sz="3200" dirty="0" smtClean="0">
                <a:effectLst/>
              </a:rPr>
              <a:t>. INTERACÇÃO </a:t>
            </a:r>
            <a:r>
              <a:rPr lang="pt-PT" sz="3200" dirty="0">
                <a:effectLst/>
              </a:rPr>
              <a:t>RADIAÇÃO-MATÉRIA. ESTRUTURA DA ATMOSFERA </a:t>
            </a:r>
            <a:r>
              <a:rPr lang="pt-PT" sz="3200" dirty="0" smtClean="0">
                <a:effectLst/>
              </a:rPr>
              <a:t>TERRESTRE</a:t>
            </a:r>
            <a:br>
              <a:rPr lang="pt-PT" sz="3200" dirty="0" smtClean="0">
                <a:effectLst/>
              </a:rPr>
            </a:br>
            <a:r>
              <a:rPr lang="pt-PT" sz="2600" dirty="0" smtClean="0">
                <a:effectLst/>
              </a:rPr>
              <a:t/>
            </a:r>
            <a:br>
              <a:rPr lang="pt-PT" sz="2600" dirty="0" smtClean="0">
                <a:effectLst/>
              </a:rPr>
            </a:br>
            <a:r>
              <a:rPr lang="pt-PT" sz="2600" dirty="0">
                <a:effectLst/>
              </a:rPr>
              <a:t/>
            </a:r>
            <a:br>
              <a:rPr lang="pt-PT" sz="2600" dirty="0">
                <a:effectLst/>
              </a:rPr>
            </a:br>
            <a:r>
              <a:rPr lang="pt-PT" sz="2400" dirty="0">
                <a:effectLst/>
              </a:rPr>
              <a:t/>
            </a:r>
            <a:br>
              <a:rPr lang="pt-PT" sz="2400" dirty="0">
                <a:effectLst/>
              </a:rPr>
            </a:br>
            <a:endParaRPr lang="pt-PT" sz="2600" dirty="0">
              <a:effectLst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4675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90001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622300" indent="-622300"/>
            <a:endParaRPr lang="pt-PT" sz="2700" dirty="0">
              <a:effectLst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7544" y="519063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latin typeface="+mj-lt"/>
              </a:rPr>
              <a:t>UNIDADE 2 – NA ATMOSFERA DA </a:t>
            </a:r>
            <a:r>
              <a:rPr lang="pt-PT" sz="2000" b="1" dirty="0" smtClean="0">
                <a:latin typeface="+mj-lt"/>
              </a:rPr>
              <a:t>TERRA: RADIAÇÃO</a:t>
            </a:r>
            <a:r>
              <a:rPr lang="pt-PT" sz="2000" b="1" dirty="0">
                <a:latin typeface="+mj-lt"/>
              </a:rPr>
              <a:t>, MATÉRIA E ESTRUTURA</a:t>
            </a:r>
            <a:endParaRPr lang="pt-PT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89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219256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 </a:t>
            </a:r>
            <a:r>
              <a:rPr lang="pt-PT" sz="2400" b="1" dirty="0"/>
              <a:t>temperatura</a:t>
            </a:r>
            <a:r>
              <a:rPr lang="pt-PT" sz="2400" dirty="0"/>
              <a:t> da </a:t>
            </a:r>
            <a:r>
              <a:rPr lang="pt-PT" sz="2400" dirty="0" smtClean="0"/>
              <a:t>atmosfera </a:t>
            </a:r>
            <a:r>
              <a:rPr lang="pt-PT" sz="2400" b="1" dirty="0" smtClean="0"/>
              <a:t>depende</a:t>
            </a:r>
            <a:r>
              <a:rPr lang="pt-PT" sz="2400" dirty="0" smtClean="0"/>
              <a:t> do </a:t>
            </a:r>
            <a:r>
              <a:rPr lang="pt-PT" sz="2400" b="1" dirty="0" smtClean="0"/>
              <a:t>efeito térmico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e do </a:t>
            </a:r>
            <a:r>
              <a:rPr lang="pt-PT" sz="2400" b="1" dirty="0" smtClean="0"/>
              <a:t>efeito químico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A </a:t>
            </a:r>
            <a:r>
              <a:rPr lang="pt-PT" sz="2400" dirty="0"/>
              <a:t>temperatura </a:t>
            </a:r>
            <a:r>
              <a:rPr lang="pt-PT" sz="2400" dirty="0" smtClean="0"/>
              <a:t>da atmosfera </a:t>
            </a:r>
            <a:r>
              <a:rPr lang="pt-PT" sz="2400" b="1" dirty="0" smtClean="0"/>
              <a:t>aumenta</a:t>
            </a:r>
            <a:r>
              <a:rPr lang="pt-PT" sz="2400" dirty="0" smtClean="0"/>
              <a:t> entre os 12 km e os</a:t>
            </a:r>
            <a:br>
              <a:rPr lang="pt-PT" sz="2400" dirty="0" smtClean="0"/>
            </a:br>
            <a:r>
              <a:rPr lang="pt-PT" sz="2400" dirty="0" smtClean="0"/>
              <a:t>50 km (</a:t>
            </a:r>
            <a:r>
              <a:rPr lang="pt-PT" sz="2400" b="1" dirty="0" smtClean="0"/>
              <a:t>Estratosfera</a:t>
            </a:r>
            <a:r>
              <a:rPr lang="pt-PT" sz="2400" dirty="0" smtClean="0"/>
              <a:t>), </a:t>
            </a:r>
            <a:r>
              <a:rPr lang="pt-PT" sz="2400" b="1" dirty="0" smtClean="0"/>
              <a:t>diminui</a:t>
            </a:r>
            <a:r>
              <a:rPr lang="pt-PT" sz="2400" dirty="0" smtClean="0"/>
              <a:t> entre </a:t>
            </a:r>
            <a:r>
              <a:rPr lang="pt-PT" sz="2400" dirty="0"/>
              <a:t>os </a:t>
            </a:r>
            <a:r>
              <a:rPr lang="pt-PT" sz="2400" dirty="0" smtClean="0"/>
              <a:t>50 </a:t>
            </a:r>
            <a:r>
              <a:rPr lang="pt-PT" sz="2400" dirty="0"/>
              <a:t>km e </a:t>
            </a:r>
            <a:r>
              <a:rPr lang="pt-PT" sz="2400" dirty="0" smtClean="0"/>
              <a:t>os 80 </a:t>
            </a:r>
            <a:r>
              <a:rPr lang="pt-PT" sz="2400" dirty="0"/>
              <a:t>km </a:t>
            </a:r>
            <a:r>
              <a:rPr lang="pt-PT" sz="2400" dirty="0" smtClean="0"/>
              <a:t>(</a:t>
            </a:r>
            <a:r>
              <a:rPr lang="pt-PT" sz="2400" b="1" dirty="0" smtClean="0"/>
              <a:t>Mesosfera</a:t>
            </a:r>
            <a:r>
              <a:rPr lang="pt-PT" sz="2400" dirty="0" smtClean="0"/>
              <a:t>), e </a:t>
            </a:r>
            <a:r>
              <a:rPr lang="pt-PT" sz="2400" b="1" dirty="0" smtClean="0"/>
              <a:t>aumenta</a:t>
            </a:r>
            <a:r>
              <a:rPr lang="pt-PT" sz="2400" dirty="0" smtClean="0"/>
              <a:t> a partir dos </a:t>
            </a:r>
            <a:r>
              <a:rPr lang="pt-PT" sz="2400" dirty="0"/>
              <a:t>80 </a:t>
            </a:r>
            <a:r>
              <a:rPr lang="pt-PT" sz="2400" dirty="0" smtClean="0"/>
              <a:t>km (</a:t>
            </a:r>
            <a:r>
              <a:rPr lang="pt-PT" sz="2400" b="1" dirty="0" err="1" smtClean="0"/>
              <a:t>Termosfera</a:t>
            </a:r>
            <a:r>
              <a:rPr lang="pt-PT" sz="2400" dirty="0" smtClean="0"/>
              <a:t>).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A </a:t>
            </a:r>
            <a:r>
              <a:rPr lang="pt-PT" sz="2400" dirty="0"/>
              <a:t>atmosfera divide-se em regiões ou camadas, de </a:t>
            </a:r>
            <a:r>
              <a:rPr lang="pt-PT" sz="2400" dirty="0" smtClean="0"/>
              <a:t>acordo</a:t>
            </a:r>
            <a:br>
              <a:rPr lang="pt-PT" sz="2400" dirty="0" smtClean="0"/>
            </a:br>
            <a:r>
              <a:rPr lang="pt-PT" sz="2400" dirty="0" smtClean="0"/>
              <a:t>com </a:t>
            </a:r>
            <a:r>
              <a:rPr lang="pt-PT" sz="2400" dirty="0" smtClean="0"/>
              <a:t>as </a:t>
            </a:r>
            <a:r>
              <a:rPr lang="pt-PT" sz="2400" dirty="0"/>
              <a:t>variações de temperatura: </a:t>
            </a:r>
            <a:r>
              <a:rPr lang="pt-PT" sz="2400" b="1" dirty="0"/>
              <a:t>Troposfera</a:t>
            </a:r>
            <a:r>
              <a:rPr lang="pt-PT" sz="2400" dirty="0"/>
              <a:t>, </a:t>
            </a:r>
            <a:r>
              <a:rPr lang="pt-PT" sz="2400" b="1" dirty="0"/>
              <a:t>Estratosfera</a:t>
            </a:r>
            <a:r>
              <a:rPr lang="pt-PT" sz="2400" dirty="0"/>
              <a:t>, </a:t>
            </a:r>
            <a:r>
              <a:rPr lang="pt-PT" sz="2400" b="1" dirty="0"/>
              <a:t>Mesosfera</a:t>
            </a:r>
            <a:r>
              <a:rPr lang="pt-PT" sz="2400" dirty="0"/>
              <a:t> e </a:t>
            </a:r>
            <a:r>
              <a:rPr lang="pt-PT" sz="2400" b="1" dirty="0" err="1"/>
              <a:t>Termosfera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No fim de </a:t>
            </a:r>
            <a:r>
              <a:rPr lang="pt-PT" sz="2400" dirty="0"/>
              <a:t>cada camada, existe uma zona </a:t>
            </a:r>
            <a:r>
              <a:rPr lang="pt-PT" sz="2400" dirty="0" smtClean="0"/>
              <a:t>onde a </a:t>
            </a:r>
            <a:r>
              <a:rPr lang="pt-PT" sz="2400" dirty="0"/>
              <a:t>temperatura </a:t>
            </a:r>
            <a:r>
              <a:rPr lang="pt-PT" sz="2400" dirty="0" smtClean="0"/>
              <a:t>é </a:t>
            </a:r>
            <a:r>
              <a:rPr lang="pt-PT" sz="2400" dirty="0"/>
              <a:t>constante: </a:t>
            </a:r>
            <a:r>
              <a:rPr lang="pt-PT" sz="2400" b="1" dirty="0" smtClean="0"/>
              <a:t>Tropopausa</a:t>
            </a:r>
            <a:r>
              <a:rPr lang="pt-PT" sz="2400" dirty="0" smtClean="0"/>
              <a:t>, </a:t>
            </a:r>
            <a:r>
              <a:rPr lang="pt-PT" sz="2400" b="1" dirty="0" err="1" smtClean="0"/>
              <a:t>Estratopausa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b="1" dirty="0" err="1" smtClean="0"/>
              <a:t>Mesopausa</a:t>
            </a:r>
            <a:r>
              <a:rPr lang="pt-PT" sz="2400" dirty="0"/>
              <a:t>.</a:t>
            </a:r>
          </a:p>
          <a:p>
            <a:endParaRPr lang="pt-PT" sz="2400" dirty="0" smtClean="0"/>
          </a:p>
          <a:p>
            <a:endParaRPr lang="pt-PT" sz="2400" dirty="0"/>
          </a:p>
          <a:p>
            <a:pPr marL="0" indent="0">
              <a:buNone/>
            </a:pP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379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  <a:p>
            <a:endParaRPr lang="pt-PT" sz="2400" dirty="0" smtClean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"/>
          <a:stretch/>
        </p:blipFill>
        <p:spPr bwMode="auto">
          <a:xfrm>
            <a:off x="899591" y="1052736"/>
            <a:ext cx="396944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80728"/>
            <a:ext cx="2808312" cy="541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10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Troposfera</a:t>
            </a:r>
            <a:r>
              <a:rPr lang="pt-PT" sz="2400" dirty="0"/>
              <a:t> </a:t>
            </a:r>
            <a:r>
              <a:rPr lang="pt-PT" sz="2400" dirty="0" smtClean="0"/>
              <a:t>– Camada </a:t>
            </a:r>
            <a:r>
              <a:rPr lang="pt-PT" sz="2400" dirty="0"/>
              <a:t>da atmosfera </a:t>
            </a:r>
            <a:r>
              <a:rPr lang="pt-PT" sz="2400" b="1" dirty="0" smtClean="0"/>
              <a:t>mais baixa</a:t>
            </a:r>
            <a:r>
              <a:rPr lang="pt-PT" sz="2400" dirty="0" smtClean="0"/>
              <a:t>, que tem</a:t>
            </a:r>
            <a:br>
              <a:rPr lang="pt-PT" sz="2400" dirty="0" smtClean="0"/>
            </a:br>
            <a:r>
              <a:rPr lang="pt-PT" sz="2400" dirty="0" smtClean="0"/>
              <a:t>o </a:t>
            </a:r>
            <a:r>
              <a:rPr lang="pt-PT" sz="2400" dirty="0"/>
              <a:t>ar que respiramos. </a:t>
            </a:r>
            <a:r>
              <a:rPr lang="pt-PT" sz="2400" dirty="0" smtClean="0"/>
              <a:t>É </a:t>
            </a:r>
            <a:r>
              <a:rPr lang="pt-PT" sz="2400" dirty="0"/>
              <a:t>a camada </a:t>
            </a:r>
            <a:r>
              <a:rPr lang="pt-PT" sz="2400" b="1" dirty="0" smtClean="0"/>
              <a:t>menos espessa </a:t>
            </a:r>
            <a:r>
              <a:rPr lang="pt-PT" sz="2400" dirty="0" smtClean="0"/>
              <a:t>e </a:t>
            </a:r>
            <a:r>
              <a:rPr lang="pt-PT" sz="2400" b="1" dirty="0" smtClean="0"/>
              <a:t>mais </a:t>
            </a:r>
            <a:r>
              <a:rPr lang="pt-PT" sz="2400" b="1" dirty="0"/>
              <a:t>densa</a:t>
            </a:r>
            <a:r>
              <a:rPr lang="pt-PT" sz="2400" dirty="0"/>
              <a:t>, com cerca de </a:t>
            </a:r>
            <a:r>
              <a:rPr lang="pt-PT" sz="2400" b="1" dirty="0" smtClean="0"/>
              <a:t>80 %</a:t>
            </a:r>
            <a:r>
              <a:rPr lang="pt-PT" sz="2400" dirty="0" smtClean="0"/>
              <a:t>, em massa</a:t>
            </a:r>
            <a:r>
              <a:rPr lang="pt-PT" sz="2400" dirty="0"/>
              <a:t>, de todos os gases da </a:t>
            </a:r>
            <a:r>
              <a:rPr lang="pt-PT" sz="2400" dirty="0" smtClean="0"/>
              <a:t>atmosfera. Nesta camada, a </a:t>
            </a:r>
            <a:r>
              <a:rPr lang="pt-PT" sz="2400" b="1" dirty="0" smtClean="0"/>
              <a:t>temperatura diminui </a:t>
            </a:r>
            <a:r>
              <a:rPr lang="pt-PT" sz="2400" dirty="0" smtClean="0"/>
              <a:t>com a altitude até cerca de -60 </a:t>
            </a:r>
            <a:r>
              <a:rPr lang="pt-PT" sz="2400" dirty="0" err="1" smtClean="0"/>
              <a:t>ºC</a:t>
            </a:r>
            <a:r>
              <a:rPr lang="pt-PT" sz="2400" dirty="0" smtClean="0"/>
              <a:t>.</a:t>
            </a:r>
          </a:p>
          <a:p>
            <a:endParaRPr lang="pt-PT" sz="2400" dirty="0" smtClean="0"/>
          </a:p>
          <a:p>
            <a:r>
              <a:rPr lang="pt-PT" sz="2400" b="1" dirty="0" smtClean="0"/>
              <a:t>Estratosfera</a:t>
            </a:r>
            <a:r>
              <a:rPr lang="pt-PT" sz="2400" dirty="0" smtClean="0"/>
              <a:t> </a:t>
            </a:r>
            <a:r>
              <a:rPr lang="pt-PT" sz="2400" dirty="0" smtClean="0"/>
              <a:t>– Camada </a:t>
            </a:r>
            <a:r>
              <a:rPr lang="pt-PT" sz="2400" dirty="0"/>
              <a:t>da </a:t>
            </a:r>
            <a:r>
              <a:rPr lang="pt-PT" sz="2400" dirty="0" smtClean="0"/>
              <a:t>atmosfera onde existe </a:t>
            </a:r>
            <a:r>
              <a:rPr lang="pt-PT" sz="2400" dirty="0"/>
              <a:t>a </a:t>
            </a:r>
            <a:r>
              <a:rPr lang="pt-PT" sz="2400" b="1" dirty="0"/>
              <a:t>camada de ozono</a:t>
            </a:r>
            <a:r>
              <a:rPr lang="pt-PT" sz="2400" dirty="0"/>
              <a:t>. As </a:t>
            </a:r>
            <a:r>
              <a:rPr lang="pt-PT" sz="2400" b="1" dirty="0"/>
              <a:t>radiações </a:t>
            </a:r>
            <a:r>
              <a:rPr lang="pt-PT" sz="2400" b="1" dirty="0" smtClean="0"/>
              <a:t>ultravioletas</a:t>
            </a:r>
            <a:r>
              <a:rPr lang="pt-PT" sz="2400" dirty="0"/>
              <a:t>, </a:t>
            </a:r>
            <a:r>
              <a:rPr lang="pt-PT" sz="2400" dirty="0" smtClean="0"/>
              <a:t>absorvidas pelo ozono, são responsáveis pelo </a:t>
            </a:r>
            <a:r>
              <a:rPr lang="pt-PT" sz="2400" b="1" dirty="0" smtClean="0"/>
              <a:t>aumento da temperatura</a:t>
            </a:r>
            <a:r>
              <a:rPr lang="pt-PT" sz="2400" dirty="0" smtClean="0"/>
              <a:t>, até cerca</a:t>
            </a:r>
            <a:br>
              <a:rPr lang="pt-PT" sz="2400" dirty="0" smtClean="0"/>
            </a:br>
            <a:r>
              <a:rPr lang="pt-PT" sz="2400" dirty="0" smtClean="0"/>
              <a:t>de 0 </a:t>
            </a:r>
            <a:r>
              <a:rPr lang="pt-PT" sz="2400" dirty="0" err="1"/>
              <a:t>ºC</a:t>
            </a:r>
            <a:r>
              <a:rPr lang="pt-PT" sz="2400" dirty="0"/>
              <a:t>.</a:t>
            </a: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65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Mesosfera</a:t>
            </a:r>
            <a:r>
              <a:rPr lang="pt-PT" sz="2400" dirty="0"/>
              <a:t> </a:t>
            </a:r>
            <a:r>
              <a:rPr lang="pt-PT" sz="2400" dirty="0" smtClean="0"/>
              <a:t>– Camada </a:t>
            </a:r>
            <a:r>
              <a:rPr lang="pt-PT" sz="2400" b="1" dirty="0" smtClean="0"/>
              <a:t>mais </a:t>
            </a:r>
            <a:r>
              <a:rPr lang="pt-PT" sz="2400" b="1" dirty="0"/>
              <a:t>fria </a:t>
            </a:r>
            <a:r>
              <a:rPr lang="pt-PT" sz="2400" dirty="0"/>
              <a:t>da </a:t>
            </a:r>
            <a:r>
              <a:rPr lang="pt-PT" sz="2400" dirty="0" smtClean="0"/>
              <a:t>atmosfera, onde a </a:t>
            </a:r>
            <a:r>
              <a:rPr lang="pt-PT" sz="2400" b="1" dirty="0" smtClean="0"/>
              <a:t>temperatura diminui </a:t>
            </a:r>
            <a:r>
              <a:rPr lang="pt-PT" sz="2400" dirty="0" smtClean="0"/>
              <a:t>com a altitude, até cerca de -100 </a:t>
            </a:r>
            <a:r>
              <a:rPr lang="pt-PT" sz="2400" dirty="0" err="1" smtClean="0"/>
              <a:t>ºC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a </a:t>
            </a:r>
            <a:r>
              <a:rPr lang="pt-PT" sz="2400" dirty="0"/>
              <a:t>80 km de </a:t>
            </a:r>
            <a:r>
              <a:rPr lang="pt-PT" sz="2400" dirty="0" smtClean="0"/>
              <a:t>altitude.</a:t>
            </a: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r>
              <a:rPr lang="pt-PT" sz="2400" b="1" dirty="0" err="1" smtClean="0"/>
              <a:t>Termosfera</a:t>
            </a:r>
            <a:r>
              <a:rPr lang="pt-PT" sz="2400" b="1" dirty="0" smtClean="0"/>
              <a:t> </a:t>
            </a:r>
            <a:r>
              <a:rPr lang="pt-PT" sz="2400" dirty="0"/>
              <a:t>–</a:t>
            </a:r>
            <a:r>
              <a:rPr lang="pt-PT" sz="2400" b="1" dirty="0"/>
              <a:t> </a:t>
            </a:r>
            <a:r>
              <a:rPr lang="pt-PT" sz="2400" dirty="0" smtClean="0"/>
              <a:t>Camada </a:t>
            </a:r>
            <a:r>
              <a:rPr lang="pt-PT" sz="2400" b="1" dirty="0" smtClean="0"/>
              <a:t>mais</a:t>
            </a:r>
            <a:r>
              <a:rPr lang="pt-PT" sz="2400" dirty="0" smtClean="0"/>
              <a:t> </a:t>
            </a:r>
            <a:r>
              <a:rPr lang="pt-PT" sz="2400" b="1" dirty="0" smtClean="0"/>
              <a:t>espessa</a:t>
            </a:r>
            <a:r>
              <a:rPr lang="pt-PT" sz="2400" dirty="0" smtClean="0"/>
              <a:t> e </a:t>
            </a:r>
            <a:r>
              <a:rPr lang="pt-PT" sz="2400" b="1" dirty="0" smtClean="0"/>
              <a:t>externa</a:t>
            </a:r>
            <a:r>
              <a:rPr lang="pt-PT" sz="2400" dirty="0" smtClean="0"/>
              <a:t> da atmosfera, onde a </a:t>
            </a:r>
            <a:r>
              <a:rPr lang="pt-PT" sz="2400" b="1" dirty="0" smtClean="0"/>
              <a:t>temperatura aumenta </a:t>
            </a:r>
            <a:r>
              <a:rPr lang="pt-PT" sz="2400" dirty="0" smtClean="0"/>
              <a:t>com a altitude,  atingindo-se temperaturas muito elevadas (2000 </a:t>
            </a:r>
            <a:r>
              <a:rPr lang="pt-PT" sz="2400" dirty="0" err="1" smtClean="0"/>
              <a:t>ºC</a:t>
            </a:r>
            <a:r>
              <a:rPr lang="pt-PT" sz="2400" dirty="0" smtClean="0"/>
              <a:t>).</a:t>
            </a:r>
            <a:br>
              <a:rPr lang="pt-PT" sz="2400" dirty="0" smtClean="0"/>
            </a:br>
            <a:r>
              <a:rPr lang="pt-PT" sz="2400" dirty="0" smtClean="0"/>
              <a:t>Esta </a:t>
            </a:r>
            <a:r>
              <a:rPr lang="pt-PT" sz="2400" dirty="0"/>
              <a:t>camada </a:t>
            </a:r>
            <a:r>
              <a:rPr lang="pt-PT" sz="2400" dirty="0" smtClean="0"/>
              <a:t>pode subdividir-se </a:t>
            </a:r>
            <a:r>
              <a:rPr lang="pt-PT" sz="2400" dirty="0"/>
              <a:t>em duas </a:t>
            </a:r>
            <a:r>
              <a:rPr lang="pt-PT" sz="2400" dirty="0" smtClean="0"/>
              <a:t>partes:</a:t>
            </a:r>
          </a:p>
          <a:p>
            <a:pPr lvl="1"/>
            <a:r>
              <a:rPr lang="pt-PT" b="1" dirty="0" smtClean="0"/>
              <a:t>Ionosfera</a:t>
            </a:r>
            <a:r>
              <a:rPr lang="pt-PT" dirty="0" smtClean="0"/>
              <a:t>, entre </a:t>
            </a:r>
            <a:r>
              <a:rPr lang="pt-PT" dirty="0"/>
              <a:t>80 km e 550 </a:t>
            </a:r>
            <a:r>
              <a:rPr lang="pt-PT" dirty="0" smtClean="0"/>
              <a:t>km;</a:t>
            </a:r>
          </a:p>
          <a:p>
            <a:pPr lvl="1"/>
            <a:r>
              <a:rPr lang="pt-PT" b="1" dirty="0" smtClean="0"/>
              <a:t>Exosfera</a:t>
            </a:r>
            <a:r>
              <a:rPr lang="pt-PT" dirty="0" smtClean="0"/>
              <a:t>,</a:t>
            </a:r>
            <a:r>
              <a:rPr lang="pt-PT" b="1" dirty="0" smtClean="0"/>
              <a:t> </a:t>
            </a:r>
            <a:r>
              <a:rPr lang="pt-PT" dirty="0" smtClean="0"/>
              <a:t>entre 550 km e </a:t>
            </a:r>
            <a:r>
              <a:rPr lang="pt-PT" dirty="0"/>
              <a:t>1000 </a:t>
            </a:r>
            <a:r>
              <a:rPr lang="pt-PT" dirty="0" smtClean="0"/>
              <a:t>km, onde começa o</a:t>
            </a:r>
            <a:br>
              <a:rPr lang="pt-PT" dirty="0" smtClean="0"/>
            </a:br>
            <a:r>
              <a:rPr lang="pt-PT" dirty="0" smtClean="0"/>
              <a:t>espaço interestelar.</a:t>
            </a:r>
            <a:endParaRPr lang="pt-PT" dirty="0" smtClean="0"/>
          </a:p>
          <a:p>
            <a:endParaRPr lang="pt-PT" sz="2400" dirty="0"/>
          </a:p>
          <a:p>
            <a:pPr marL="0" indent="0">
              <a:buNone/>
            </a:pP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688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Dissociações </a:t>
            </a:r>
            <a:r>
              <a:rPr lang="pt-PT" sz="2400" dirty="0"/>
              <a:t>– </a:t>
            </a:r>
            <a:r>
              <a:rPr lang="pt-PT" sz="2400" dirty="0" smtClean="0"/>
              <a:t>Transformações químicas, provocadas pela</a:t>
            </a:r>
            <a:br>
              <a:rPr lang="pt-PT" sz="2400" dirty="0" smtClean="0"/>
            </a:br>
            <a:r>
              <a:rPr lang="pt-PT" sz="2400" b="1" dirty="0" smtClean="0"/>
              <a:t>luz</a:t>
            </a:r>
            <a:r>
              <a:rPr lang="pt-PT" sz="2400" dirty="0" smtClean="0"/>
              <a:t> absorvida pelas </a:t>
            </a:r>
            <a:r>
              <a:rPr lang="pt-PT" sz="2400" b="1" dirty="0" smtClean="0"/>
              <a:t>moléculas</a:t>
            </a:r>
            <a:r>
              <a:rPr lang="pt-PT" sz="2400" dirty="0" smtClean="0"/>
              <a:t>, em que se </a:t>
            </a:r>
            <a:r>
              <a:rPr lang="pt-PT" sz="2400" b="1" dirty="0" smtClean="0"/>
              <a:t>quebram</a:t>
            </a:r>
            <a:r>
              <a:rPr lang="pt-PT" sz="2400" dirty="0" smtClean="0"/>
              <a:t> </a:t>
            </a:r>
            <a:r>
              <a:rPr lang="pt-PT" sz="2400" b="1" dirty="0" smtClean="0"/>
              <a:t>ligações químicas </a:t>
            </a:r>
            <a:r>
              <a:rPr lang="pt-PT" sz="2400" dirty="0" smtClean="0"/>
              <a:t>entre os átomos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b="1" dirty="0" smtClean="0"/>
              <a:t>Radicais </a:t>
            </a:r>
            <a:r>
              <a:rPr lang="pt-PT" sz="2400" b="1" dirty="0"/>
              <a:t>livres</a:t>
            </a:r>
            <a:r>
              <a:rPr lang="pt-PT" sz="2400" dirty="0"/>
              <a:t> </a:t>
            </a:r>
            <a:r>
              <a:rPr lang="pt-PT" sz="2400" dirty="0"/>
              <a:t>– </a:t>
            </a:r>
            <a:r>
              <a:rPr lang="pt-PT" sz="2400" dirty="0" smtClean="0"/>
              <a:t>Átomos e moléculas </a:t>
            </a:r>
            <a:r>
              <a:rPr lang="pt-PT" sz="2400" b="1" dirty="0" smtClean="0"/>
              <a:t>muito reactivas</a:t>
            </a:r>
            <a:r>
              <a:rPr lang="pt-PT" sz="2400" dirty="0" smtClean="0"/>
              <a:t>,</a:t>
            </a:r>
            <a:r>
              <a:rPr lang="pt-PT" sz="2400" b="1" dirty="0"/>
              <a:t/>
            </a:r>
            <a:br>
              <a:rPr lang="pt-PT" sz="2400" b="1" dirty="0"/>
            </a:br>
            <a:r>
              <a:rPr lang="pt-PT" sz="2400" dirty="0" smtClean="0"/>
              <a:t>por </a:t>
            </a:r>
            <a:r>
              <a:rPr lang="pt-PT" sz="2400" dirty="0"/>
              <a:t>terem um </a:t>
            </a:r>
            <a:r>
              <a:rPr lang="pt-PT" sz="2400" b="1" dirty="0"/>
              <a:t>electrão </a:t>
            </a:r>
            <a:r>
              <a:rPr lang="pt-PT" sz="2400" b="1" dirty="0" smtClean="0"/>
              <a:t>desemparelhado</a:t>
            </a:r>
            <a:r>
              <a:rPr lang="pt-PT" sz="2400" dirty="0" smtClean="0"/>
              <a:t>, que se formam quando se </a:t>
            </a:r>
            <a:r>
              <a:rPr lang="pt-PT" sz="2400" b="1" dirty="0" smtClean="0"/>
              <a:t>quebram </a:t>
            </a:r>
            <a:r>
              <a:rPr lang="pt-PT" sz="2400" b="1" dirty="0"/>
              <a:t>ligações </a:t>
            </a:r>
            <a:r>
              <a:rPr lang="pt-PT" sz="2400" dirty="0"/>
              <a:t>dentro das </a:t>
            </a:r>
            <a:r>
              <a:rPr lang="pt-PT" sz="2400" dirty="0" smtClean="0"/>
              <a:t>moléculas</a:t>
            </a:r>
            <a:r>
              <a:rPr lang="pt-PT" sz="2400" dirty="0" smtClean="0"/>
              <a:t>:</a:t>
            </a:r>
            <a:br>
              <a:rPr lang="pt-PT" sz="2400" dirty="0" smtClean="0"/>
            </a:br>
            <a:r>
              <a:rPr lang="pt-PT" sz="2400" b="1" dirty="0" smtClean="0"/>
              <a:t>OH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 smtClean="0"/>
              <a:t>, O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/>
              <a:t>, </a:t>
            </a:r>
            <a:r>
              <a:rPr lang="pt-PT" sz="2400" b="1" dirty="0" smtClean="0"/>
              <a:t>N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 smtClean="0"/>
              <a:t>, </a:t>
            </a:r>
            <a:r>
              <a:rPr lang="pt-PT" sz="2400" b="1" dirty="0"/>
              <a:t>C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 smtClean="0"/>
              <a:t>, </a:t>
            </a:r>
            <a:r>
              <a:rPr lang="pt-PT" sz="2400" b="1" dirty="0" smtClean="0"/>
              <a:t>Cl</a:t>
            </a:r>
            <a:r>
              <a:rPr lang="pt-PT" sz="2400" b="1" baseline="30000" dirty="0" smtClean="0"/>
              <a:t>•</a:t>
            </a:r>
            <a:r>
              <a:rPr lang="pt-PT" sz="2400" baseline="30000" dirty="0" smtClean="0"/>
              <a:t> </a:t>
            </a:r>
            <a:r>
              <a:rPr lang="pt-PT" sz="2400" dirty="0" smtClean="0"/>
              <a:t>e </a:t>
            </a:r>
            <a:r>
              <a:rPr lang="pt-PT" sz="2400" b="1" dirty="0" smtClean="0"/>
              <a:t>Br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As </a:t>
            </a:r>
            <a:r>
              <a:rPr lang="pt-PT" sz="2400" b="1" dirty="0" smtClean="0"/>
              <a:t>dissociações</a:t>
            </a:r>
            <a:r>
              <a:rPr lang="pt-PT" sz="2400" dirty="0" smtClean="0"/>
              <a:t> (formação de radicais livres) ocorrem</a:t>
            </a:r>
            <a:br>
              <a:rPr lang="pt-PT" sz="2400" dirty="0" smtClean="0"/>
            </a:br>
            <a:r>
              <a:rPr lang="pt-PT" sz="2400" dirty="0" smtClean="0"/>
              <a:t>em </a:t>
            </a:r>
            <a:r>
              <a:rPr lang="pt-PT" sz="2400" b="1" dirty="0" smtClean="0"/>
              <a:t>todas</a:t>
            </a:r>
            <a:r>
              <a:rPr lang="pt-PT" sz="2400" dirty="0" smtClean="0"/>
              <a:t> as </a:t>
            </a:r>
            <a:r>
              <a:rPr lang="pt-PT" sz="2400" b="1" dirty="0" smtClean="0"/>
              <a:t>camadas</a:t>
            </a:r>
            <a:r>
              <a:rPr lang="pt-PT" sz="2400" dirty="0" smtClean="0"/>
              <a:t> da atmosfera, mas principalmente</a:t>
            </a:r>
            <a:br>
              <a:rPr lang="pt-PT" sz="2400" dirty="0" smtClean="0"/>
            </a:br>
            <a:r>
              <a:rPr lang="pt-PT" sz="2400" dirty="0" smtClean="0"/>
              <a:t>na </a:t>
            </a:r>
            <a:r>
              <a:rPr lang="pt-PT" sz="2400" b="1" dirty="0" smtClean="0"/>
              <a:t>Troposfera</a:t>
            </a:r>
            <a:r>
              <a:rPr lang="pt-PT" sz="2400" dirty="0" smtClean="0"/>
              <a:t> e na </a:t>
            </a:r>
            <a:r>
              <a:rPr lang="pt-PT" sz="2400" b="1" dirty="0" smtClean="0"/>
              <a:t>Estratosfera</a:t>
            </a:r>
            <a:r>
              <a:rPr lang="pt-PT" sz="2400" dirty="0" smtClean="0"/>
              <a:t>.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RADICAIS </a:t>
            </a:r>
            <a:r>
              <a:rPr lang="pt-PT" sz="3200" dirty="0" smtClean="0">
                <a:effectLst/>
              </a:rPr>
              <a:t>LIVRES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770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Formação do </a:t>
            </a:r>
            <a:r>
              <a:rPr lang="pt-PT" sz="2400" b="1" dirty="0" smtClean="0"/>
              <a:t>radical livre </a:t>
            </a:r>
            <a:r>
              <a:rPr lang="pt-PT" sz="2400" b="1" dirty="0"/>
              <a:t>OH</a:t>
            </a:r>
            <a:r>
              <a:rPr lang="pt-PT" sz="2400" b="1" baseline="30000" dirty="0">
                <a:latin typeface="Rage Italic"/>
              </a:rPr>
              <a:t>•</a:t>
            </a:r>
            <a:r>
              <a:rPr lang="pt-PT" sz="2400" b="1" dirty="0" smtClean="0"/>
              <a:t> </a:t>
            </a:r>
            <a:r>
              <a:rPr lang="pt-PT" sz="2400" dirty="0" smtClean="0"/>
              <a:t>a partir </a:t>
            </a:r>
            <a:r>
              <a:rPr lang="pt-PT" sz="2400" dirty="0"/>
              <a:t>dos radicais </a:t>
            </a:r>
            <a:r>
              <a:rPr lang="pt-PT" sz="2400" b="1" dirty="0" smtClean="0"/>
              <a:t>O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 smtClean="0"/>
              <a:t> </a:t>
            </a:r>
            <a:r>
              <a:rPr lang="pt-PT" sz="2400" dirty="0"/>
              <a:t>e </a:t>
            </a:r>
            <a:r>
              <a:rPr lang="pt-PT" sz="2400" b="1" dirty="0" smtClean="0"/>
              <a:t>H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dirty="0" smtClean="0"/>
              <a:t> </a:t>
            </a:r>
            <a:r>
              <a:rPr lang="pt-PT" sz="2400" dirty="0" smtClean="0"/>
              <a:t>:    </a:t>
            </a:r>
            <a:endParaRPr lang="pt-PT" sz="2400" dirty="0" smtClean="0"/>
          </a:p>
          <a:p>
            <a:pPr lvl="1">
              <a:spcBef>
                <a:spcPts val="1200"/>
              </a:spcBef>
            </a:pPr>
            <a:r>
              <a:rPr lang="pt-PT" dirty="0" smtClean="0"/>
              <a:t>A) </a:t>
            </a:r>
            <a:r>
              <a:rPr lang="pt-PT" b="1" dirty="0" err="1"/>
              <a:t>F</a:t>
            </a:r>
            <a:r>
              <a:rPr lang="pt-PT" b="1" dirty="0" err="1" smtClean="0"/>
              <a:t>otodissociação</a:t>
            </a:r>
            <a:r>
              <a:rPr lang="pt-PT" dirty="0" smtClean="0"/>
              <a:t> </a:t>
            </a:r>
            <a:r>
              <a:rPr lang="pt-PT" dirty="0"/>
              <a:t>de moléculas de </a:t>
            </a:r>
            <a:r>
              <a:rPr lang="pt-PT" dirty="0" smtClean="0"/>
              <a:t>O</a:t>
            </a:r>
            <a:r>
              <a:rPr lang="pt-PT" baseline="-25000" dirty="0" smtClean="0"/>
              <a:t>2 </a:t>
            </a:r>
            <a:r>
              <a:rPr lang="pt-PT" dirty="0" smtClean="0"/>
              <a:t>:</a:t>
            </a:r>
            <a:endParaRPr lang="pt-PT" dirty="0" smtClean="0"/>
          </a:p>
          <a:p>
            <a:endParaRPr lang="pt-PT" sz="2400" dirty="0"/>
          </a:p>
          <a:p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lvl="1">
              <a:spcBef>
                <a:spcPts val="0"/>
              </a:spcBef>
            </a:pPr>
            <a:r>
              <a:rPr lang="pt-PT" dirty="0" smtClean="0"/>
              <a:t>B) </a:t>
            </a:r>
            <a:r>
              <a:rPr lang="pt-PT" b="1" dirty="0" err="1"/>
              <a:t>F</a:t>
            </a:r>
            <a:r>
              <a:rPr lang="pt-PT" b="1" dirty="0" err="1" smtClean="0"/>
              <a:t>otodissociação</a:t>
            </a:r>
            <a:r>
              <a:rPr lang="pt-PT" dirty="0" smtClean="0"/>
              <a:t> </a:t>
            </a:r>
            <a:r>
              <a:rPr lang="pt-PT" dirty="0"/>
              <a:t>de </a:t>
            </a:r>
            <a:r>
              <a:rPr lang="pt-PT" dirty="0" smtClean="0"/>
              <a:t>hidrocarbonetos</a:t>
            </a:r>
            <a:r>
              <a:rPr lang="pt-PT" dirty="0" smtClean="0"/>
              <a:t>:</a:t>
            </a:r>
          </a:p>
          <a:p>
            <a:pPr lvl="1">
              <a:spcBef>
                <a:spcPts val="0"/>
              </a:spcBef>
            </a:pPr>
            <a:endParaRPr lang="pt-PT" dirty="0"/>
          </a:p>
          <a:p>
            <a:pPr lvl="1">
              <a:spcBef>
                <a:spcPts val="0"/>
              </a:spcBef>
            </a:pPr>
            <a:endParaRPr lang="pt-PT" dirty="0" smtClean="0"/>
          </a:p>
          <a:p>
            <a:pPr lvl="1">
              <a:spcBef>
                <a:spcPts val="0"/>
              </a:spcBef>
            </a:pPr>
            <a:endParaRPr lang="pt-PT" dirty="0"/>
          </a:p>
          <a:p>
            <a:pPr lvl="1">
              <a:spcBef>
                <a:spcPts val="0"/>
              </a:spcBef>
            </a:pPr>
            <a:endParaRPr lang="pt-PT" dirty="0" smtClean="0"/>
          </a:p>
          <a:p>
            <a:pPr lvl="1">
              <a:spcBef>
                <a:spcPts val="0"/>
              </a:spcBef>
            </a:pPr>
            <a:r>
              <a:rPr lang="pt-PT" dirty="0"/>
              <a:t>C) Os radicais </a:t>
            </a:r>
            <a:r>
              <a:rPr lang="pt-PT" b="1" dirty="0"/>
              <a:t>O</a:t>
            </a:r>
            <a:r>
              <a:rPr lang="pt-PT" b="1" baseline="30000" dirty="0">
                <a:latin typeface="Rage Italic"/>
              </a:rPr>
              <a:t>• </a:t>
            </a:r>
            <a:r>
              <a:rPr lang="pt-PT" dirty="0"/>
              <a:t>e </a:t>
            </a:r>
            <a:r>
              <a:rPr lang="pt-PT" b="1" dirty="0"/>
              <a:t>H</a:t>
            </a:r>
            <a:r>
              <a:rPr lang="pt-PT" b="1" baseline="30000" dirty="0">
                <a:latin typeface="Rage Italic"/>
              </a:rPr>
              <a:t>• </a:t>
            </a:r>
            <a:r>
              <a:rPr lang="pt-PT" dirty="0"/>
              <a:t>ligam-se, originando o radical </a:t>
            </a:r>
            <a:r>
              <a:rPr lang="pt-PT" b="1" dirty="0"/>
              <a:t>OH</a:t>
            </a:r>
            <a:r>
              <a:rPr lang="pt-PT" b="1" baseline="30000" dirty="0">
                <a:latin typeface="Rage Italic"/>
              </a:rPr>
              <a:t>•</a:t>
            </a:r>
            <a:r>
              <a:rPr lang="pt-PT" dirty="0"/>
              <a:t>:</a:t>
            </a:r>
          </a:p>
          <a:p>
            <a:endParaRPr lang="pt-PT" sz="2400" dirty="0"/>
          </a:p>
          <a:p>
            <a:endParaRPr lang="pt-PT" sz="2400" dirty="0"/>
          </a:p>
          <a:p>
            <a:pPr lvl="1">
              <a:spcBef>
                <a:spcPts val="0"/>
              </a:spcBef>
            </a:pPr>
            <a:endParaRPr lang="pt-PT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RADICAIS </a:t>
            </a:r>
            <a:r>
              <a:rPr lang="pt-PT" sz="3200" dirty="0" smtClean="0">
                <a:effectLst/>
              </a:rPr>
              <a:t>LIVRES</a:t>
            </a:r>
            <a:endParaRPr lang="pt-PT" sz="3000" cap="all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82"/>
          <a:stretch/>
        </p:blipFill>
        <p:spPr bwMode="auto">
          <a:xfrm>
            <a:off x="1259632" y="2204864"/>
            <a:ext cx="3539006" cy="84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3773845" cy="117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517232"/>
            <a:ext cx="2952328" cy="54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25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Os </a:t>
            </a:r>
            <a:r>
              <a:rPr lang="pt-PT" sz="2400" dirty="0" smtClean="0"/>
              <a:t>radicais livres são </a:t>
            </a:r>
            <a:r>
              <a:rPr lang="pt-PT" sz="2400" b="1" dirty="0" smtClean="0"/>
              <a:t>muito </a:t>
            </a:r>
            <a:r>
              <a:rPr lang="pt-PT" sz="2400" b="1" dirty="0" smtClean="0"/>
              <a:t>reactivos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dirty="0" smtClean="0"/>
              <a:t>e provocam</a:t>
            </a:r>
            <a:br>
              <a:rPr lang="pt-PT" sz="2400" dirty="0" smtClean="0"/>
            </a:br>
            <a:r>
              <a:rPr lang="pt-PT" sz="2400" b="1" dirty="0" smtClean="0"/>
              <a:t>reacções </a:t>
            </a:r>
            <a:r>
              <a:rPr lang="pt-PT" sz="2400" b="1" dirty="0"/>
              <a:t>químicas</a:t>
            </a:r>
            <a:r>
              <a:rPr lang="pt-PT" sz="2400" dirty="0"/>
              <a:t> noutras moléculas da </a:t>
            </a:r>
            <a:r>
              <a:rPr lang="pt-PT" sz="2400" dirty="0" smtClean="0"/>
              <a:t>atmosfera</a:t>
            </a:r>
            <a:br>
              <a:rPr lang="pt-PT" sz="2400" dirty="0" smtClean="0"/>
            </a:br>
            <a:r>
              <a:rPr lang="pt-PT" sz="2400" dirty="0" smtClean="0"/>
              <a:t>e nas células dos seres vivos.</a:t>
            </a:r>
            <a:endParaRPr lang="pt-PT" sz="2400" dirty="0" smtClean="0"/>
          </a:p>
          <a:p>
            <a:pPr>
              <a:spcBef>
                <a:spcPts val="0"/>
              </a:spcBef>
            </a:pPr>
            <a:endParaRPr lang="pt-PT" sz="2400" dirty="0"/>
          </a:p>
          <a:p>
            <a:r>
              <a:rPr lang="pt-PT" sz="2400" dirty="0" smtClean="0"/>
              <a:t>Os radicais podem </a:t>
            </a:r>
            <a:r>
              <a:rPr lang="pt-PT" sz="2400" dirty="0" smtClean="0"/>
              <a:t>provocar  </a:t>
            </a:r>
            <a:r>
              <a:rPr lang="pt-PT" sz="2400" dirty="0" smtClean="0"/>
              <a:t>inflamações, </a:t>
            </a:r>
            <a:r>
              <a:rPr lang="pt-PT" sz="2400" dirty="0"/>
              <a:t>envelhecimento </a:t>
            </a:r>
            <a:r>
              <a:rPr lang="pt-PT" sz="2400" dirty="0" smtClean="0"/>
              <a:t>e mutações genéticas (cancro). </a:t>
            </a:r>
            <a:r>
              <a:rPr lang="pt-PT" sz="2400" dirty="0"/>
              <a:t>Alguns </a:t>
            </a:r>
            <a:r>
              <a:rPr lang="pt-PT" sz="2400" b="1" dirty="0"/>
              <a:t>cremes</a:t>
            </a:r>
            <a:r>
              <a:rPr lang="pt-PT" sz="2400" dirty="0"/>
              <a:t> de </a:t>
            </a:r>
            <a:r>
              <a:rPr lang="pt-PT" sz="2400" dirty="0" smtClean="0"/>
              <a:t>tratamento </a:t>
            </a:r>
            <a:r>
              <a:rPr lang="pt-PT" sz="2400" dirty="0"/>
              <a:t>da </a:t>
            </a:r>
            <a:r>
              <a:rPr lang="pt-PT" sz="2400" dirty="0" smtClean="0"/>
              <a:t>pele têm substâncias </a:t>
            </a:r>
            <a:r>
              <a:rPr lang="pt-PT" sz="2400" dirty="0"/>
              <a:t>que </a:t>
            </a:r>
            <a:r>
              <a:rPr lang="pt-PT" sz="2400" dirty="0" smtClean="0"/>
              <a:t>reagem com os radicais livres, evitando o seu efeito sobre as células.</a:t>
            </a:r>
            <a:endParaRPr lang="pt-PT" sz="2400" dirty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RADICAIS </a:t>
            </a:r>
            <a:r>
              <a:rPr lang="pt-PT" sz="3200" dirty="0" smtClean="0">
                <a:effectLst/>
              </a:rPr>
              <a:t>LIVRES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02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Energia </a:t>
            </a:r>
            <a:r>
              <a:rPr lang="pt-PT" sz="2400" b="1" dirty="0" smtClean="0"/>
              <a:t>de dissociação </a:t>
            </a:r>
            <a:r>
              <a:rPr lang="pt-PT" sz="2400" dirty="0" smtClean="0"/>
              <a:t>– Energia necessária para </a:t>
            </a:r>
            <a:r>
              <a:rPr lang="pt-PT" sz="2400" b="1" dirty="0" smtClean="0"/>
              <a:t>separar</a:t>
            </a:r>
            <a:br>
              <a:rPr lang="pt-PT" sz="2400" b="1" dirty="0" smtClean="0"/>
            </a:br>
            <a:r>
              <a:rPr lang="pt-PT" sz="2400" b="1" dirty="0" smtClean="0"/>
              <a:t>os </a:t>
            </a:r>
            <a:r>
              <a:rPr lang="pt-PT" sz="2400" b="1" dirty="0" smtClean="0"/>
              <a:t>átomos</a:t>
            </a:r>
            <a:r>
              <a:rPr lang="pt-PT" sz="2400" dirty="0" smtClean="0"/>
              <a:t> </a:t>
            </a:r>
            <a:r>
              <a:rPr lang="pt-PT" sz="2400" dirty="0"/>
              <a:t>de uma </a:t>
            </a:r>
            <a:r>
              <a:rPr lang="pt-PT" sz="2400" dirty="0" smtClean="0"/>
              <a:t>molécula (dissociação).</a:t>
            </a:r>
            <a:endParaRPr lang="pt-PT" sz="2400" dirty="0" smtClean="0"/>
          </a:p>
          <a:p>
            <a:endParaRPr lang="pt-PT" sz="2400" dirty="0"/>
          </a:p>
          <a:p>
            <a:r>
              <a:rPr lang="pt-PT" sz="2400" dirty="0" smtClean="0"/>
              <a:t>A </a:t>
            </a:r>
            <a:r>
              <a:rPr lang="pt-PT" sz="2400" b="1" dirty="0"/>
              <a:t>energia de dissociação </a:t>
            </a:r>
            <a:r>
              <a:rPr lang="pt-PT" sz="2400" dirty="0"/>
              <a:t>da molécula de </a:t>
            </a:r>
            <a:r>
              <a:rPr lang="pt-PT" sz="2400" b="1" dirty="0"/>
              <a:t>oxigénio</a:t>
            </a:r>
            <a:r>
              <a:rPr lang="pt-PT" sz="2400" dirty="0"/>
              <a:t> </a:t>
            </a:r>
            <a:r>
              <a:rPr lang="pt-PT" sz="2400" dirty="0" smtClean="0"/>
              <a:t>é</a:t>
            </a:r>
            <a:br>
              <a:rPr lang="pt-PT" sz="2400" dirty="0" smtClean="0"/>
            </a:br>
            <a:r>
              <a:rPr lang="pt-PT" sz="2400" dirty="0" smtClean="0"/>
              <a:t>8,3 </a:t>
            </a:r>
            <a:r>
              <a:rPr lang="pt-PT" sz="2400" dirty="0"/>
              <a:t>× 10</a:t>
            </a:r>
            <a:r>
              <a:rPr lang="pt-PT" sz="2400" dirty="0" smtClean="0"/>
              <a:t>­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</a:t>
            </a:r>
            <a:r>
              <a:rPr lang="pt-PT" sz="2400" dirty="0"/>
              <a:t>J, o que significa que para </a:t>
            </a:r>
            <a:r>
              <a:rPr lang="pt-PT" sz="2400" b="1" dirty="0" smtClean="0"/>
              <a:t>separar os átomos </a:t>
            </a:r>
            <a:r>
              <a:rPr lang="pt-PT" sz="2400" dirty="0" smtClean="0"/>
              <a:t>de oxigénio </a:t>
            </a:r>
            <a:r>
              <a:rPr lang="pt-PT" sz="2400" dirty="0"/>
              <a:t>é necessário que a </a:t>
            </a:r>
            <a:r>
              <a:rPr lang="pt-PT" sz="2400" b="1" dirty="0"/>
              <a:t>radiação </a:t>
            </a:r>
            <a:r>
              <a:rPr lang="pt-PT" sz="2400" b="1" dirty="0" smtClean="0"/>
              <a:t>absorvida </a:t>
            </a:r>
            <a:r>
              <a:rPr lang="pt-PT" sz="2400" dirty="0" smtClean="0"/>
              <a:t>tenha </a:t>
            </a:r>
            <a:r>
              <a:rPr lang="pt-PT" sz="2400" b="1" dirty="0"/>
              <a:t>pelo menos</a:t>
            </a:r>
            <a:r>
              <a:rPr lang="pt-PT" sz="2400" dirty="0"/>
              <a:t> 8,3 × </a:t>
            </a:r>
            <a:r>
              <a:rPr lang="pt-PT" sz="2400" dirty="0" smtClean="0"/>
              <a:t>10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</a:t>
            </a:r>
            <a:r>
              <a:rPr lang="pt-PT" sz="2400" dirty="0"/>
              <a:t>J de energia (radiação UV</a:t>
            </a:r>
            <a:r>
              <a:rPr lang="pt-PT" sz="2400" dirty="0" smtClean="0"/>
              <a:t>):   </a:t>
            </a:r>
            <a:endParaRPr lang="pt-PT" sz="2400" dirty="0" smtClean="0"/>
          </a:p>
          <a:p>
            <a:endParaRPr lang="pt-PT" sz="2400" dirty="0"/>
          </a:p>
          <a:p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</a:t>
            </a:r>
            <a:r>
              <a:rPr lang="pt-PT" sz="3200" dirty="0">
                <a:effectLst/>
              </a:rPr>
              <a:t>FORMAÇÃO DE RADICAIS LIVRES</a:t>
            </a:r>
            <a:endParaRPr lang="pt-PT" sz="3000" cap="all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4505072" cy="54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49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Se </a:t>
            </a:r>
            <a:r>
              <a:rPr lang="pt-PT" sz="2400" dirty="0"/>
              <a:t>a radiação </a:t>
            </a:r>
            <a:r>
              <a:rPr lang="pt-PT" sz="2400" b="1" dirty="0"/>
              <a:t>absorvida </a:t>
            </a:r>
            <a:r>
              <a:rPr lang="pt-PT" sz="2400" dirty="0" smtClean="0"/>
              <a:t>pel</a:t>
            </a:r>
            <a:r>
              <a:rPr lang="pt-PT" sz="2400" dirty="0" smtClean="0"/>
              <a:t>a molécula de </a:t>
            </a:r>
            <a:r>
              <a:rPr lang="pt-PT" sz="2400" dirty="0" smtClean="0"/>
              <a:t>O</a:t>
            </a:r>
            <a:r>
              <a:rPr lang="pt-PT" sz="2400" baseline="-25000" dirty="0"/>
              <a:t>2</a:t>
            </a:r>
            <a:r>
              <a:rPr lang="pt-PT" sz="2400" dirty="0" smtClean="0"/>
              <a:t> </a:t>
            </a:r>
            <a:r>
              <a:rPr lang="pt-PT" sz="2400" dirty="0"/>
              <a:t>tiver energia </a:t>
            </a:r>
            <a:r>
              <a:rPr lang="pt-PT" sz="2400" b="1" dirty="0"/>
              <a:t>superior</a:t>
            </a:r>
            <a:r>
              <a:rPr lang="pt-PT" sz="2400" dirty="0"/>
              <a:t> a 8,3 × </a:t>
            </a:r>
            <a:r>
              <a:rPr lang="pt-PT" sz="2400" dirty="0" smtClean="0"/>
              <a:t>10­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</a:t>
            </a:r>
            <a:r>
              <a:rPr lang="pt-PT" sz="2400" dirty="0"/>
              <a:t>J, a energia em </a:t>
            </a:r>
            <a:r>
              <a:rPr lang="pt-PT" sz="2400" b="1" dirty="0"/>
              <a:t>excesso</a:t>
            </a:r>
            <a:r>
              <a:rPr lang="pt-PT" sz="2400" dirty="0"/>
              <a:t> vai </a:t>
            </a:r>
            <a:r>
              <a:rPr lang="pt-PT" sz="2400" dirty="0" smtClean="0"/>
              <a:t>provocar</a:t>
            </a:r>
            <a:br>
              <a:rPr lang="pt-PT" sz="2400" dirty="0" smtClean="0"/>
            </a:br>
            <a:r>
              <a:rPr lang="pt-PT" sz="2400" dirty="0" smtClean="0"/>
              <a:t>o </a:t>
            </a:r>
            <a:r>
              <a:rPr lang="pt-PT" sz="2400" b="1" dirty="0" smtClean="0"/>
              <a:t>aumento</a:t>
            </a:r>
            <a:r>
              <a:rPr lang="pt-PT" sz="2400" dirty="0" smtClean="0"/>
              <a:t> da </a:t>
            </a:r>
            <a:r>
              <a:rPr lang="pt-PT" sz="2400" b="1" dirty="0" smtClean="0"/>
              <a:t>energia </a:t>
            </a:r>
            <a:r>
              <a:rPr lang="pt-PT" sz="2400" b="1" dirty="0"/>
              <a:t>cinética </a:t>
            </a:r>
            <a:r>
              <a:rPr lang="pt-PT" sz="2400" dirty="0" smtClean="0"/>
              <a:t>e da </a:t>
            </a:r>
            <a:r>
              <a:rPr lang="pt-PT" sz="2400" b="1" dirty="0"/>
              <a:t>temperatura</a:t>
            </a:r>
            <a:r>
              <a:rPr lang="pt-PT" sz="2400" b="1" dirty="0" smtClean="0"/>
              <a:t> </a:t>
            </a:r>
            <a:r>
              <a:rPr lang="pt-PT" sz="2400" dirty="0" smtClean="0"/>
              <a:t>dos</a:t>
            </a:r>
            <a:br>
              <a:rPr lang="pt-PT" sz="2400" dirty="0" smtClean="0"/>
            </a:br>
            <a:r>
              <a:rPr lang="pt-PT" sz="2400" dirty="0" smtClean="0"/>
              <a:t>radicais livres que se formam.</a:t>
            </a:r>
          </a:p>
          <a:p>
            <a:endParaRPr lang="pt-PT" sz="2400" dirty="0" smtClean="0"/>
          </a:p>
          <a:p>
            <a:r>
              <a:rPr lang="pt-PT" sz="2400" dirty="0" smtClean="0"/>
              <a:t>Se </a:t>
            </a:r>
            <a:r>
              <a:rPr lang="pt-PT" sz="2400" dirty="0"/>
              <a:t>a radiação </a:t>
            </a:r>
            <a:r>
              <a:rPr lang="pt-PT" sz="2400" b="1" dirty="0"/>
              <a:t>absorvida </a:t>
            </a:r>
            <a:r>
              <a:rPr lang="pt-PT" sz="2400" dirty="0"/>
              <a:t>pela molécula de O</a:t>
            </a:r>
            <a:r>
              <a:rPr lang="pt-PT" sz="2400" baseline="-25000" dirty="0"/>
              <a:t>2</a:t>
            </a:r>
            <a:r>
              <a:rPr lang="pt-PT" sz="2400" dirty="0"/>
              <a:t> </a:t>
            </a:r>
            <a:r>
              <a:rPr lang="pt-PT" sz="2400" dirty="0" smtClean="0"/>
              <a:t>tiver </a:t>
            </a:r>
            <a:r>
              <a:rPr lang="pt-PT" sz="2400" dirty="0"/>
              <a:t>energia </a:t>
            </a:r>
            <a:r>
              <a:rPr lang="pt-PT" sz="2400" b="1" dirty="0"/>
              <a:t>inferior</a:t>
            </a:r>
            <a:r>
              <a:rPr lang="pt-PT" sz="2400" dirty="0"/>
              <a:t> a 8,3 × 10</a:t>
            </a:r>
            <a:r>
              <a:rPr lang="pt-PT" sz="2400" dirty="0" smtClean="0"/>
              <a:t>­­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</a:t>
            </a:r>
            <a:r>
              <a:rPr lang="pt-PT" sz="2400" dirty="0"/>
              <a:t>J, não provoca </a:t>
            </a:r>
            <a:r>
              <a:rPr lang="pt-PT" sz="2400" b="1" dirty="0" smtClean="0"/>
              <a:t>dissociação</a:t>
            </a:r>
            <a:r>
              <a:rPr lang="pt-PT" sz="2400" dirty="0" smtClean="0"/>
              <a:t> da molécula (efeito químico) mas </a:t>
            </a:r>
            <a:r>
              <a:rPr lang="pt-PT" sz="2400" b="1" dirty="0" smtClean="0"/>
              <a:t>aumenta</a:t>
            </a:r>
            <a:r>
              <a:rPr lang="pt-PT" sz="2400" dirty="0" smtClean="0"/>
              <a:t> a sua </a:t>
            </a:r>
            <a:r>
              <a:rPr lang="pt-PT" sz="2400" b="1" dirty="0" smtClean="0"/>
              <a:t>energia cinética </a:t>
            </a:r>
            <a:r>
              <a:rPr lang="pt-PT" sz="2400" dirty="0" smtClean="0"/>
              <a:t>e </a:t>
            </a:r>
            <a:r>
              <a:rPr lang="pt-PT" sz="2400" b="1" dirty="0" smtClean="0"/>
              <a:t>temperatura</a:t>
            </a:r>
            <a:r>
              <a:rPr lang="pt-PT" sz="2400" dirty="0" smtClean="0"/>
              <a:t> (efeito térmico).</a:t>
            </a:r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</a:t>
            </a:r>
            <a:r>
              <a:rPr lang="pt-PT" sz="3200" dirty="0">
                <a:effectLst/>
              </a:rPr>
              <a:t>FORMAÇÃO DE RADICAIS LIVRES</a:t>
            </a:r>
            <a:endParaRPr lang="pt-PT" sz="3000" cap="all" dirty="0">
              <a:effectLst/>
            </a:endParaRPr>
          </a:p>
          <a:p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97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Os </a:t>
            </a:r>
            <a:r>
              <a:rPr lang="pt-PT" sz="2400" b="1" dirty="0" smtClean="0"/>
              <a:t>efeitos </a:t>
            </a:r>
            <a:r>
              <a:rPr lang="pt-PT" sz="2400" b="1" dirty="0"/>
              <a:t>químico</a:t>
            </a:r>
            <a:r>
              <a:rPr lang="pt-PT" sz="2400" dirty="0"/>
              <a:t> </a:t>
            </a:r>
            <a:r>
              <a:rPr lang="pt-PT" sz="2400" dirty="0" smtClean="0"/>
              <a:t>(dissociação) e </a:t>
            </a:r>
            <a:r>
              <a:rPr lang="pt-PT" sz="2400" b="1" dirty="0" smtClean="0"/>
              <a:t>térmico</a:t>
            </a:r>
            <a:r>
              <a:rPr lang="pt-PT" sz="2400" dirty="0" smtClean="0"/>
              <a:t> (aumento da temperatura) dependem da </a:t>
            </a:r>
            <a:r>
              <a:rPr lang="pt-PT" sz="2400" b="1" dirty="0" smtClean="0"/>
              <a:t>energia</a:t>
            </a:r>
            <a:r>
              <a:rPr lang="pt-PT" sz="2400" dirty="0" smtClean="0"/>
              <a:t> </a:t>
            </a:r>
            <a:r>
              <a:rPr lang="pt-PT" sz="2400" dirty="0"/>
              <a:t>da </a:t>
            </a:r>
            <a:r>
              <a:rPr lang="pt-PT" sz="2400" b="1" dirty="0" smtClean="0"/>
              <a:t>radiação</a:t>
            </a:r>
            <a:r>
              <a:rPr lang="pt-PT" sz="2400" dirty="0" smtClean="0"/>
              <a:t> que é absorvida pelas moléculas e da sua </a:t>
            </a:r>
            <a:r>
              <a:rPr lang="pt-PT" sz="2400" b="1" dirty="0" smtClean="0"/>
              <a:t>energia</a:t>
            </a:r>
            <a:r>
              <a:rPr lang="pt-PT" sz="2400" dirty="0"/>
              <a:t> </a:t>
            </a:r>
            <a:r>
              <a:rPr lang="pt-PT" sz="2400" b="1" dirty="0" smtClean="0"/>
              <a:t>de dissociação</a:t>
            </a:r>
            <a:r>
              <a:rPr lang="pt-PT" sz="2400" dirty="0" smtClean="0"/>
              <a:t>:</a:t>
            </a:r>
            <a:r>
              <a:rPr lang="pt-PT" sz="2400" dirty="0" smtClean="0"/>
              <a:t> </a:t>
            </a: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>
                <a:effectLst/>
              </a:rPr>
              <a:t>FORMAÇÃO DE RADICAIS LIVRES</a:t>
            </a:r>
            <a:endParaRPr lang="pt-PT" sz="2800" cap="all" dirty="0"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47337"/>
            <a:ext cx="5161409" cy="378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944" y="2924944"/>
            <a:ext cx="2667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6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Explicar </a:t>
            </a:r>
            <a:r>
              <a:rPr lang="pt-PT" sz="2400" dirty="0"/>
              <a:t>que, na ausência de qualquer reacção química, a temperatura da atmosfera deveria diminuir com a altitude até um certo valor e depois aumentar como resultado da actividade </a:t>
            </a:r>
            <a:r>
              <a:rPr lang="pt-PT" sz="2400" dirty="0" smtClean="0"/>
              <a:t>solar.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Associar </a:t>
            </a:r>
            <a:r>
              <a:rPr lang="pt-PT" sz="2400" dirty="0"/>
              <a:t>a divisão da atmosfera em camadas, aos pontos de </a:t>
            </a:r>
            <a:r>
              <a:rPr lang="pt-PT" sz="2400" dirty="0" smtClean="0"/>
              <a:t>mudança da </a:t>
            </a:r>
            <a:r>
              <a:rPr lang="pt-PT" sz="2400" dirty="0"/>
              <a:t>variação de temperatura em função da </a:t>
            </a:r>
            <a:r>
              <a:rPr lang="pt-PT" sz="2400" dirty="0" smtClean="0"/>
              <a:t>altitude.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Interpretar </a:t>
            </a:r>
            <a:r>
              <a:rPr lang="pt-PT" sz="2400" dirty="0"/>
              <a:t>a formação dos radicais livres </a:t>
            </a:r>
            <a:r>
              <a:rPr lang="pt-PT" sz="2400" dirty="0" smtClean="0"/>
              <a:t>na </a:t>
            </a:r>
            <a:r>
              <a:rPr lang="pt-PT" sz="2400" dirty="0"/>
              <a:t>atmosfera (estratosfera e troposfera</a:t>
            </a:r>
            <a:r>
              <a:rPr lang="pt-PT" sz="2400" dirty="0" smtClean="0"/>
              <a:t>), como </a:t>
            </a:r>
            <a:r>
              <a:rPr lang="pt-PT" sz="2400" dirty="0"/>
              <a:t>resultado da interacção entre radiação e </a:t>
            </a:r>
            <a:r>
              <a:rPr lang="pt-PT" sz="2400" dirty="0" smtClean="0"/>
              <a:t>matéria.</a:t>
            </a:r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OBJECTIVOS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4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b="1" dirty="0" smtClean="0"/>
              <a:t>Ionizações</a:t>
            </a:r>
            <a:r>
              <a:rPr lang="pt-PT" sz="2400" dirty="0" smtClean="0"/>
              <a:t> </a:t>
            </a:r>
            <a:r>
              <a:rPr lang="pt-PT" sz="2400" dirty="0"/>
              <a:t>– Transformações </a:t>
            </a:r>
            <a:r>
              <a:rPr lang="pt-PT" sz="2400" dirty="0" smtClean="0"/>
              <a:t>químicas, </a:t>
            </a:r>
            <a:r>
              <a:rPr lang="pt-PT" sz="2400" dirty="0"/>
              <a:t>provocadas pela</a:t>
            </a:r>
            <a:br>
              <a:rPr lang="pt-PT" sz="2400" dirty="0"/>
            </a:br>
            <a:r>
              <a:rPr lang="pt-PT" sz="2400" b="1" dirty="0"/>
              <a:t>luz</a:t>
            </a:r>
            <a:r>
              <a:rPr lang="pt-PT" sz="2400" dirty="0"/>
              <a:t> absorvida pelas </a:t>
            </a:r>
            <a:r>
              <a:rPr lang="pt-PT" sz="2400" b="1" dirty="0"/>
              <a:t>moléculas</a:t>
            </a:r>
            <a:r>
              <a:rPr lang="pt-PT" sz="2400" dirty="0"/>
              <a:t>,</a:t>
            </a:r>
            <a:r>
              <a:rPr lang="pt-PT" sz="2400" dirty="0" smtClean="0"/>
              <a:t> em que se formam </a:t>
            </a:r>
            <a:r>
              <a:rPr lang="pt-PT" sz="2400" b="1" dirty="0" smtClean="0"/>
              <a:t>iões </a:t>
            </a:r>
            <a:r>
              <a:rPr lang="pt-PT" sz="2400" b="1" dirty="0" err="1" smtClean="0"/>
              <a:t>monopositivos</a:t>
            </a:r>
            <a:r>
              <a:rPr lang="pt-PT" sz="2400" dirty="0" smtClean="0"/>
              <a:t>, quando </a:t>
            </a:r>
            <a:r>
              <a:rPr lang="pt-PT" sz="2400" dirty="0" smtClean="0"/>
              <a:t>a luz</a:t>
            </a:r>
            <a:r>
              <a:rPr lang="pt-PT" sz="2400" dirty="0" smtClean="0"/>
              <a:t> </a:t>
            </a:r>
            <a:r>
              <a:rPr lang="pt-PT" sz="2400" dirty="0"/>
              <a:t>consegue </a:t>
            </a:r>
            <a:r>
              <a:rPr lang="pt-PT" sz="2400" b="1" dirty="0"/>
              <a:t>retirar um </a:t>
            </a:r>
            <a:r>
              <a:rPr lang="pt-PT" sz="2400" b="1" dirty="0" smtClean="0"/>
              <a:t>electrão</a:t>
            </a:r>
            <a:r>
              <a:rPr lang="pt-PT" sz="2400" dirty="0" smtClean="0"/>
              <a:t> da molécula: </a:t>
            </a:r>
            <a:r>
              <a:rPr lang="pt-PT" sz="2400" b="1" dirty="0" smtClean="0"/>
              <a:t>N</a:t>
            </a:r>
            <a:r>
              <a:rPr lang="pt-PT" sz="2400" b="1" baseline="-25000" dirty="0" smtClean="0"/>
              <a:t>2</a:t>
            </a:r>
            <a:r>
              <a:rPr lang="pt-PT" sz="2400" b="1" baseline="30000" dirty="0"/>
              <a:t>+</a:t>
            </a:r>
            <a:r>
              <a:rPr lang="pt-PT" sz="2400" dirty="0"/>
              <a:t>, </a:t>
            </a:r>
            <a:r>
              <a:rPr lang="pt-PT" sz="2400" b="1" dirty="0" smtClean="0"/>
              <a:t>O</a:t>
            </a:r>
            <a:r>
              <a:rPr lang="pt-PT" sz="2400" b="1" baseline="-25000" dirty="0" smtClean="0"/>
              <a:t>2</a:t>
            </a:r>
            <a:r>
              <a:rPr lang="pt-PT" sz="2400" b="1" baseline="30000" dirty="0"/>
              <a:t>+</a:t>
            </a:r>
            <a:r>
              <a:rPr lang="pt-PT" sz="2400" dirty="0"/>
              <a:t>, </a:t>
            </a:r>
            <a:r>
              <a:rPr lang="pt-PT" sz="2400" b="1" dirty="0" smtClean="0"/>
              <a:t>O</a:t>
            </a:r>
            <a:r>
              <a:rPr lang="pt-PT" sz="2400" b="1" baseline="30000" dirty="0" smtClean="0">
                <a:latin typeface="Rage Italic"/>
              </a:rPr>
              <a:t>•</a:t>
            </a:r>
            <a:r>
              <a:rPr lang="pt-PT" sz="2400" b="1" baseline="30000" dirty="0" smtClean="0"/>
              <a:t>+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b="1" dirty="0"/>
              <a:t>NO</a:t>
            </a:r>
            <a:r>
              <a:rPr lang="pt-PT" sz="2400" b="1" baseline="30000" dirty="0" smtClean="0"/>
              <a:t>+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A </a:t>
            </a:r>
            <a:r>
              <a:rPr lang="pt-PT" sz="2400" b="1" dirty="0" smtClean="0"/>
              <a:t>energia</a:t>
            </a:r>
            <a:r>
              <a:rPr lang="pt-PT" sz="2400" dirty="0" smtClean="0"/>
              <a:t> da radiação tem de ser </a:t>
            </a:r>
            <a:r>
              <a:rPr lang="pt-PT" sz="2400" b="1" dirty="0"/>
              <a:t>igual</a:t>
            </a:r>
            <a:r>
              <a:rPr lang="pt-PT" sz="2400" dirty="0"/>
              <a:t> ou </a:t>
            </a:r>
            <a:r>
              <a:rPr lang="pt-PT" sz="2400" b="1" dirty="0" smtClean="0"/>
              <a:t>superior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à </a:t>
            </a:r>
            <a:r>
              <a:rPr lang="pt-PT" sz="2400" b="1" dirty="0" smtClean="0"/>
              <a:t>energia </a:t>
            </a:r>
            <a:r>
              <a:rPr lang="pt-PT" sz="2400" b="1" dirty="0"/>
              <a:t>de primeira ionização </a:t>
            </a:r>
            <a:r>
              <a:rPr lang="pt-PT" sz="2400" dirty="0"/>
              <a:t>das </a:t>
            </a:r>
            <a:r>
              <a:rPr lang="pt-PT" sz="2400" dirty="0" smtClean="0"/>
              <a:t>partículas</a:t>
            </a:r>
            <a:br>
              <a:rPr lang="pt-PT" sz="2400" dirty="0" smtClean="0"/>
            </a:br>
            <a:r>
              <a:rPr lang="pt-PT" sz="2400" dirty="0" smtClean="0"/>
              <a:t>(energia mínima de </a:t>
            </a:r>
            <a:r>
              <a:rPr lang="pt-PT" sz="2400" dirty="0"/>
              <a:t>remoção - </a:t>
            </a:r>
            <a:r>
              <a:rPr lang="pt-PT" sz="2400" dirty="0" smtClean="0"/>
              <a:t>E </a:t>
            </a:r>
            <a:r>
              <a:rPr lang="pt-PT" sz="2400" dirty="0"/>
              <a:t>ou I</a:t>
            </a:r>
            <a:r>
              <a:rPr lang="pt-PT" sz="2400" baseline="-25000" dirty="0"/>
              <a:t>1</a:t>
            </a:r>
            <a:r>
              <a:rPr lang="pt-PT" sz="2400" dirty="0" smtClean="0"/>
              <a:t>).</a:t>
            </a:r>
            <a:endParaRPr lang="pt-PT" sz="2400" dirty="0" smtClean="0"/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As </a:t>
            </a:r>
            <a:r>
              <a:rPr lang="pt-PT" sz="2400" b="1" dirty="0" smtClean="0"/>
              <a:t>ionizações</a:t>
            </a:r>
            <a:r>
              <a:rPr lang="pt-PT" sz="2400" dirty="0" smtClean="0"/>
              <a:t> ocorrem </a:t>
            </a:r>
            <a:r>
              <a:rPr lang="pt-PT" sz="2400" dirty="0" smtClean="0"/>
              <a:t>principalmente na </a:t>
            </a:r>
            <a:r>
              <a:rPr lang="pt-PT" sz="2400" b="1" dirty="0" err="1" smtClean="0"/>
              <a:t>Termosfera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onde </a:t>
            </a:r>
            <a:r>
              <a:rPr lang="pt-PT" sz="2400" dirty="0" smtClean="0"/>
              <a:t>a </a:t>
            </a:r>
            <a:r>
              <a:rPr lang="pt-PT" sz="2400" dirty="0" smtClean="0"/>
              <a:t>luz solar tem </a:t>
            </a:r>
            <a:r>
              <a:rPr lang="pt-PT" sz="2400" dirty="0" smtClean="0"/>
              <a:t>mais </a:t>
            </a:r>
            <a:r>
              <a:rPr lang="pt-PT" sz="2400" dirty="0"/>
              <a:t>energia (as energias de ionização são </a:t>
            </a:r>
            <a:r>
              <a:rPr lang="pt-PT" sz="2400" b="1" dirty="0" smtClean="0"/>
              <a:t>superiores</a:t>
            </a:r>
            <a:r>
              <a:rPr lang="pt-PT" sz="2400" dirty="0" smtClean="0"/>
              <a:t> às energias </a:t>
            </a:r>
            <a:r>
              <a:rPr lang="pt-PT" sz="2400" dirty="0"/>
              <a:t>de dissociação</a:t>
            </a:r>
            <a:r>
              <a:rPr lang="pt-PT" sz="2400" dirty="0" smtClean="0"/>
              <a:t>).</a:t>
            </a: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</a:t>
            </a:r>
            <a:r>
              <a:rPr lang="pt-PT" sz="3200" dirty="0" smtClean="0">
                <a:effectLst/>
              </a:rPr>
              <a:t>IÕES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6343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0"/>
              </a:spcBef>
            </a:pPr>
            <a:r>
              <a:rPr lang="pt-PT" sz="2400" dirty="0" smtClean="0"/>
              <a:t>As </a:t>
            </a:r>
            <a:r>
              <a:rPr lang="pt-PT" sz="2400" b="1" dirty="0" smtClean="0"/>
              <a:t>ionizações</a:t>
            </a:r>
            <a:r>
              <a:rPr lang="pt-PT" sz="2400" dirty="0" smtClean="0"/>
              <a:t> ocorrem </a:t>
            </a:r>
            <a:r>
              <a:rPr lang="pt-PT" sz="2400" dirty="0" smtClean="0"/>
              <a:t>na </a:t>
            </a:r>
            <a:r>
              <a:rPr lang="pt-PT" sz="2400" b="1" dirty="0" err="1" smtClean="0"/>
              <a:t>Termosfera</a:t>
            </a:r>
            <a:r>
              <a:rPr lang="pt-PT" sz="2400" dirty="0" smtClean="0"/>
              <a:t> </a:t>
            </a:r>
            <a:r>
              <a:rPr lang="pt-PT" sz="2400" dirty="0"/>
              <a:t>e, em menor </a:t>
            </a:r>
            <a:r>
              <a:rPr lang="pt-PT" sz="2400" dirty="0" smtClean="0"/>
              <a:t>grau,</a:t>
            </a:r>
            <a:br>
              <a:rPr lang="pt-PT" sz="2400" dirty="0" smtClean="0"/>
            </a:br>
            <a:r>
              <a:rPr lang="pt-PT" sz="2400" dirty="0" smtClean="0"/>
              <a:t>na </a:t>
            </a:r>
            <a:r>
              <a:rPr lang="pt-PT" sz="2400" b="1" dirty="0" smtClean="0"/>
              <a:t>Mesosfera</a:t>
            </a:r>
            <a:r>
              <a:rPr lang="pt-PT" sz="2400" dirty="0" smtClean="0"/>
              <a:t>, </a:t>
            </a:r>
            <a:r>
              <a:rPr lang="pt-PT" sz="2400" dirty="0" smtClean="0"/>
              <a:t>onde </a:t>
            </a:r>
            <a:r>
              <a:rPr lang="pt-PT" sz="2400" dirty="0" smtClean="0"/>
              <a:t>a </a:t>
            </a:r>
            <a:r>
              <a:rPr lang="pt-PT" sz="2400" dirty="0" smtClean="0"/>
              <a:t>luz solar tem </a:t>
            </a:r>
            <a:r>
              <a:rPr lang="pt-PT" sz="2400" b="1" dirty="0" smtClean="0"/>
              <a:t>mais </a:t>
            </a:r>
            <a:r>
              <a:rPr lang="pt-PT" sz="2400" b="1" dirty="0"/>
              <a:t>energia </a:t>
            </a:r>
            <a:r>
              <a:rPr lang="pt-PT" sz="2400" dirty="0" smtClean="0"/>
              <a:t>e</a:t>
            </a:r>
            <a:br>
              <a:rPr lang="pt-PT" sz="2400" dirty="0" smtClean="0"/>
            </a:br>
            <a:r>
              <a:rPr lang="pt-PT" sz="2400" dirty="0" smtClean="0"/>
              <a:t>porque as energias de </a:t>
            </a:r>
            <a:r>
              <a:rPr lang="pt-PT" sz="2400" dirty="0"/>
              <a:t>ionização são </a:t>
            </a:r>
            <a:r>
              <a:rPr lang="pt-PT" sz="2400" b="1" dirty="0" smtClean="0"/>
              <a:t>superiores</a:t>
            </a:r>
            <a:r>
              <a:rPr lang="pt-PT" sz="2400" dirty="0" smtClean="0"/>
              <a:t> às</a:t>
            </a:r>
            <a:br>
              <a:rPr lang="pt-PT" sz="2400" dirty="0" smtClean="0"/>
            </a:br>
            <a:r>
              <a:rPr lang="pt-PT" sz="2400" dirty="0" smtClean="0"/>
              <a:t>energias </a:t>
            </a:r>
            <a:r>
              <a:rPr lang="pt-PT" sz="2400" dirty="0"/>
              <a:t>de </a:t>
            </a:r>
            <a:r>
              <a:rPr lang="pt-PT" sz="2400" dirty="0" smtClean="0"/>
              <a:t>dissociação.</a:t>
            </a: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</a:t>
            </a:r>
            <a:r>
              <a:rPr lang="pt-PT" sz="3200" dirty="0" smtClean="0">
                <a:effectLst/>
              </a:rPr>
              <a:t>IÕES</a:t>
            </a:r>
            <a:endParaRPr lang="pt-PT" sz="3000" cap="all" dirty="0">
              <a:effectLst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5"/>
          <a:stretch/>
        </p:blipFill>
        <p:spPr bwMode="auto">
          <a:xfrm>
            <a:off x="1043608" y="2843110"/>
            <a:ext cx="2976950" cy="209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9"/>
          <a:stretch/>
        </p:blipFill>
        <p:spPr bwMode="auto">
          <a:xfrm>
            <a:off x="4283968" y="2843109"/>
            <a:ext cx="3456384" cy="2098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72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0"/>
              </a:spcBef>
            </a:pPr>
            <a:r>
              <a:rPr lang="pt-PT" sz="2400" dirty="0" smtClean="0"/>
              <a:t>A </a:t>
            </a:r>
            <a:r>
              <a:rPr lang="pt-PT" sz="2400" dirty="0"/>
              <a:t>energia </a:t>
            </a:r>
            <a:r>
              <a:rPr lang="pt-PT" sz="2400" b="1" dirty="0"/>
              <a:t>mínima</a:t>
            </a:r>
            <a:r>
              <a:rPr lang="pt-PT" sz="2400" dirty="0"/>
              <a:t> para ionizar </a:t>
            </a:r>
            <a:r>
              <a:rPr lang="pt-PT" sz="2400" dirty="0" smtClean="0"/>
              <a:t>uma </a:t>
            </a:r>
            <a:r>
              <a:rPr lang="pt-PT" sz="2400" dirty="0"/>
              <a:t>molécula de azoto é</a:t>
            </a:r>
            <a:br>
              <a:rPr lang="pt-PT" sz="2400" dirty="0"/>
            </a:br>
            <a:r>
              <a:rPr lang="pt-PT" sz="2400" dirty="0"/>
              <a:t>2,5 × 10­</a:t>
            </a:r>
            <a:r>
              <a:rPr lang="pt-PT" sz="2400" baseline="30000" dirty="0"/>
              <a:t>-18</a:t>
            </a:r>
            <a:r>
              <a:rPr lang="pt-PT" sz="2400" dirty="0"/>
              <a:t> J (1510 kJ mol</a:t>
            </a:r>
            <a:r>
              <a:rPr lang="pt-PT" sz="2400" baseline="30000" dirty="0"/>
              <a:t>-­1</a:t>
            </a:r>
            <a:r>
              <a:rPr lang="pt-PT" sz="2400" dirty="0"/>
              <a:t>). Uma radiação de 9,9 x 10­</a:t>
            </a:r>
            <a:r>
              <a:rPr lang="pt-PT" sz="2400" baseline="30000" dirty="0"/>
              <a:t>-19</a:t>
            </a:r>
            <a:r>
              <a:rPr lang="pt-PT" sz="2400" dirty="0"/>
              <a:t> J</a:t>
            </a:r>
            <a:br>
              <a:rPr lang="pt-PT" sz="2400" dirty="0"/>
            </a:br>
            <a:r>
              <a:rPr lang="pt-PT" sz="2400" dirty="0"/>
              <a:t>não consegue ionizar esta molécula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b="1" dirty="0" smtClean="0"/>
              <a:t>Redução </a:t>
            </a:r>
            <a:r>
              <a:rPr lang="pt-PT" sz="2400" dirty="0" smtClean="0"/>
              <a:t>de</a:t>
            </a:r>
            <a:r>
              <a:rPr lang="pt-PT" sz="2400" b="1" dirty="0" smtClean="0"/>
              <a:t> </a:t>
            </a:r>
            <a:r>
              <a:rPr lang="pt-PT" sz="2400" b="1" dirty="0"/>
              <a:t>kJ mol</a:t>
            </a:r>
            <a:r>
              <a:rPr lang="pt-PT" sz="2400" b="1" baseline="30000" dirty="0"/>
              <a:t>-­1</a:t>
            </a:r>
            <a:r>
              <a:rPr lang="pt-PT" sz="2400" b="1" dirty="0" smtClean="0"/>
              <a:t> </a:t>
            </a:r>
            <a:r>
              <a:rPr lang="pt-PT" sz="2400" dirty="0" smtClean="0"/>
              <a:t>a</a:t>
            </a:r>
            <a:r>
              <a:rPr lang="pt-PT" sz="2400" b="1" dirty="0" smtClean="0"/>
              <a:t> </a:t>
            </a:r>
            <a:r>
              <a:rPr lang="pt-PT" sz="2400" b="1" dirty="0"/>
              <a:t>J por </a:t>
            </a:r>
            <a:r>
              <a:rPr lang="pt-PT" sz="2400" b="1" dirty="0" smtClean="0"/>
              <a:t>molécula</a:t>
            </a:r>
            <a:r>
              <a:rPr lang="pt-PT" sz="2400" dirty="0" smtClean="0"/>
              <a:t>:</a:t>
            </a:r>
          </a:p>
          <a:p>
            <a:pPr marL="0" indent="0">
              <a:spcBef>
                <a:spcPts val="0"/>
              </a:spcBef>
              <a:buNone/>
              <a:tabLst>
                <a:tab pos="268288" algn="l"/>
              </a:tabLst>
            </a:pPr>
            <a:r>
              <a:rPr lang="pt-PT" sz="2400" dirty="0"/>
              <a:t>	</a:t>
            </a:r>
            <a:r>
              <a:rPr lang="pt-PT" sz="2400" dirty="0" smtClean="0"/>
              <a:t>1510 </a:t>
            </a:r>
            <a:r>
              <a:rPr lang="pt-PT" sz="2400" dirty="0"/>
              <a:t>kJ mol</a:t>
            </a:r>
            <a:r>
              <a:rPr lang="pt-PT" sz="2400" baseline="30000" dirty="0"/>
              <a:t>-­</a:t>
            </a:r>
            <a:r>
              <a:rPr lang="pt-PT" sz="2400" baseline="30000" dirty="0" smtClean="0"/>
              <a:t>1 </a:t>
            </a:r>
            <a:r>
              <a:rPr lang="pt-PT" sz="2400" dirty="0" smtClean="0"/>
              <a:t>= 1510 </a:t>
            </a:r>
            <a:r>
              <a:rPr lang="pt-PT" sz="2400" dirty="0"/>
              <a:t>× </a:t>
            </a:r>
            <a:r>
              <a:rPr lang="pt-PT" sz="2400" b="1" dirty="0" smtClean="0"/>
              <a:t>10­</a:t>
            </a:r>
            <a:r>
              <a:rPr lang="pt-PT" sz="2400" b="1" baseline="30000" dirty="0" smtClean="0"/>
              <a:t>3</a:t>
            </a:r>
            <a:r>
              <a:rPr lang="pt-PT" sz="2400" b="1" dirty="0" smtClean="0"/>
              <a:t> J</a:t>
            </a:r>
            <a:r>
              <a:rPr lang="pt-PT" sz="2400" dirty="0" smtClean="0"/>
              <a:t> / </a:t>
            </a:r>
            <a:r>
              <a:rPr lang="pt-PT" sz="2400" b="1" dirty="0" smtClean="0"/>
              <a:t>6,0 </a:t>
            </a:r>
            <a:r>
              <a:rPr lang="pt-PT" sz="2400" b="1" dirty="0"/>
              <a:t>× </a:t>
            </a:r>
            <a:r>
              <a:rPr lang="pt-PT" sz="2400" b="1" dirty="0" smtClean="0"/>
              <a:t>10­</a:t>
            </a:r>
            <a:r>
              <a:rPr lang="pt-PT" sz="2400" b="1" baseline="30000" dirty="0" smtClean="0"/>
              <a:t>23</a:t>
            </a:r>
            <a:r>
              <a:rPr lang="pt-PT" sz="2400" b="1" dirty="0" smtClean="0"/>
              <a:t> </a:t>
            </a:r>
            <a:r>
              <a:rPr lang="pt-PT" sz="2400" dirty="0" smtClean="0"/>
              <a:t>moléculas =</a:t>
            </a:r>
            <a:br>
              <a:rPr lang="pt-PT" sz="2400" dirty="0" smtClean="0"/>
            </a:br>
            <a:r>
              <a:rPr lang="pt-PT" sz="2400" dirty="0" smtClean="0"/>
              <a:t>     = 2,5 </a:t>
            </a:r>
            <a:r>
              <a:rPr lang="pt-PT" sz="2400" dirty="0"/>
              <a:t>× 10­</a:t>
            </a:r>
            <a:r>
              <a:rPr lang="pt-PT" sz="2400" baseline="30000" dirty="0"/>
              <a:t>-18</a:t>
            </a:r>
            <a:r>
              <a:rPr lang="pt-PT" sz="2400" dirty="0"/>
              <a:t> </a:t>
            </a:r>
            <a:r>
              <a:rPr lang="pt-PT" sz="2400" dirty="0" smtClean="0"/>
              <a:t>J por molécula </a:t>
            </a:r>
            <a:endParaRPr lang="pt-PT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</a:t>
            </a:r>
            <a:r>
              <a:rPr lang="pt-PT" sz="3200" dirty="0" smtClean="0">
                <a:effectLst/>
              </a:rPr>
              <a:t>IÕES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433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Os </a:t>
            </a:r>
            <a:r>
              <a:rPr lang="pt-PT" sz="2400" dirty="0"/>
              <a:t>gases que </a:t>
            </a:r>
            <a:r>
              <a:rPr lang="pt-PT" sz="2400" dirty="0" smtClean="0"/>
              <a:t>existem em maior quantidade na </a:t>
            </a:r>
            <a:r>
              <a:rPr lang="pt-PT" sz="2400" b="1" dirty="0" err="1" smtClean="0"/>
              <a:t>Termosfera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e </a:t>
            </a:r>
            <a:r>
              <a:rPr lang="pt-PT" sz="2400" dirty="0" smtClean="0"/>
              <a:t>na </a:t>
            </a:r>
            <a:r>
              <a:rPr lang="pt-PT" sz="2400" b="1" dirty="0" smtClean="0"/>
              <a:t>Mesosfera </a:t>
            </a:r>
            <a:r>
              <a:rPr lang="pt-PT" sz="2400" dirty="0" smtClean="0"/>
              <a:t>são </a:t>
            </a:r>
            <a:r>
              <a:rPr lang="pt-PT" sz="2400" dirty="0"/>
              <a:t>o </a:t>
            </a:r>
            <a:r>
              <a:rPr lang="pt-PT" sz="2400" b="1" dirty="0"/>
              <a:t>azoto</a:t>
            </a:r>
            <a:r>
              <a:rPr lang="pt-PT" sz="2400" dirty="0"/>
              <a:t> (</a:t>
            </a:r>
            <a:r>
              <a:rPr lang="pt-PT" sz="2400" dirty="0" smtClean="0"/>
              <a:t>N</a:t>
            </a:r>
            <a:r>
              <a:rPr lang="pt-PT" sz="2400" baseline="-25000" dirty="0"/>
              <a:t>2</a:t>
            </a:r>
            <a:r>
              <a:rPr lang="pt-PT" sz="2400" dirty="0" smtClean="0"/>
              <a:t>) </a:t>
            </a:r>
            <a:r>
              <a:rPr lang="pt-PT" sz="2400" dirty="0"/>
              <a:t>e o </a:t>
            </a:r>
            <a:r>
              <a:rPr lang="pt-PT" sz="2400" b="1" dirty="0"/>
              <a:t>oxigénio</a:t>
            </a:r>
            <a:r>
              <a:rPr lang="pt-PT" sz="2400" dirty="0"/>
              <a:t> (</a:t>
            </a:r>
            <a:r>
              <a:rPr lang="pt-PT" sz="2400" dirty="0" smtClean="0"/>
              <a:t>O</a:t>
            </a:r>
            <a:r>
              <a:rPr lang="pt-PT" sz="2400" baseline="-25000" dirty="0"/>
              <a:t>2</a:t>
            </a:r>
            <a:r>
              <a:rPr lang="pt-PT" sz="2400" dirty="0" smtClean="0"/>
              <a:t>).</a:t>
            </a:r>
            <a:br>
              <a:rPr lang="pt-PT" sz="2400" dirty="0" smtClean="0"/>
            </a:br>
            <a:r>
              <a:rPr lang="pt-PT" sz="2400" dirty="0" smtClean="0"/>
              <a:t>Eles </a:t>
            </a:r>
            <a:r>
              <a:rPr lang="pt-PT" sz="2400" b="1" dirty="0" smtClean="0"/>
              <a:t>absorvem</a:t>
            </a:r>
            <a:r>
              <a:rPr lang="pt-PT" sz="2400" dirty="0"/>
              <a:t> </a:t>
            </a:r>
            <a:r>
              <a:rPr lang="pt-PT" sz="2400" dirty="0" smtClean="0"/>
              <a:t>a </a:t>
            </a:r>
            <a:r>
              <a:rPr lang="pt-PT" sz="2400" dirty="0"/>
              <a:t>radiação solar e </a:t>
            </a:r>
            <a:r>
              <a:rPr lang="pt-PT" sz="2400" b="1" dirty="0" smtClean="0"/>
              <a:t>ionizam-se</a:t>
            </a:r>
            <a:r>
              <a:rPr lang="pt-PT" sz="2400" dirty="0" smtClean="0"/>
              <a:t>:</a:t>
            </a:r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r>
              <a:rPr lang="pt-PT" sz="2400" dirty="0" smtClean="0"/>
              <a:t>Também </a:t>
            </a:r>
            <a:r>
              <a:rPr lang="pt-PT" sz="2400" dirty="0"/>
              <a:t>ocorrem </a:t>
            </a:r>
            <a:r>
              <a:rPr lang="pt-PT" sz="2400" b="1" dirty="0"/>
              <a:t>dissociações</a:t>
            </a:r>
            <a:r>
              <a:rPr lang="pt-PT" sz="2400" dirty="0"/>
              <a:t> seguidas de </a:t>
            </a:r>
            <a:r>
              <a:rPr lang="pt-PT" sz="2400" b="1" dirty="0" smtClean="0"/>
              <a:t>ionizações</a:t>
            </a:r>
            <a:r>
              <a:rPr lang="pt-PT" sz="2400" dirty="0" smtClean="0"/>
              <a:t>.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A molécula de oxigénio </a:t>
            </a:r>
            <a:r>
              <a:rPr lang="pt-PT" sz="2400" b="1" dirty="0" smtClean="0"/>
              <a:t>dissocia-se</a:t>
            </a:r>
            <a:r>
              <a:rPr lang="pt-PT" sz="2400" dirty="0" smtClean="0"/>
              <a:t>, </a:t>
            </a:r>
            <a:r>
              <a:rPr lang="pt-PT" sz="2400" dirty="0"/>
              <a:t>originando </a:t>
            </a:r>
            <a:r>
              <a:rPr lang="pt-PT" sz="2400" b="1" dirty="0" smtClean="0"/>
              <a:t>radicais livres </a:t>
            </a:r>
            <a:r>
              <a:rPr lang="pt-PT" sz="2400" dirty="0" smtClean="0"/>
              <a:t>de oxigénio, que são depois </a:t>
            </a:r>
            <a:r>
              <a:rPr lang="pt-PT" sz="2400" b="1" dirty="0" smtClean="0"/>
              <a:t>ionizados</a:t>
            </a:r>
            <a:r>
              <a:rPr lang="pt-PT" sz="2400" dirty="0" smtClean="0"/>
              <a:t>:</a:t>
            </a:r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FORMAÇÃO DE </a:t>
            </a:r>
            <a:r>
              <a:rPr lang="pt-PT" sz="3200" dirty="0" smtClean="0">
                <a:effectLst/>
              </a:rPr>
              <a:t>IÕES</a:t>
            </a:r>
            <a:endParaRPr lang="pt-PT" sz="3000" cap="all" dirty="0"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82012"/>
            <a:ext cx="2270501" cy="97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29200"/>
            <a:ext cx="2145425" cy="48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68"/>
          <a:stretch/>
        </p:blipFill>
        <p:spPr bwMode="auto">
          <a:xfrm>
            <a:off x="816970" y="4747989"/>
            <a:ext cx="3539006" cy="84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8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Os </a:t>
            </a:r>
            <a:r>
              <a:rPr lang="pt-PT" sz="2400" b="1" dirty="0" smtClean="0"/>
              <a:t>efeitos </a:t>
            </a:r>
            <a:r>
              <a:rPr lang="pt-PT" sz="2400" b="1" dirty="0"/>
              <a:t>químico</a:t>
            </a:r>
            <a:r>
              <a:rPr lang="pt-PT" sz="2400" dirty="0"/>
              <a:t> </a:t>
            </a:r>
            <a:r>
              <a:rPr lang="pt-PT" sz="2400" dirty="0" smtClean="0"/>
              <a:t>(ionização</a:t>
            </a:r>
            <a:r>
              <a:rPr lang="pt-PT" sz="2400" dirty="0"/>
              <a:t>) e </a:t>
            </a:r>
            <a:r>
              <a:rPr lang="pt-PT" sz="2400" b="1" dirty="0"/>
              <a:t>térmico</a:t>
            </a:r>
            <a:r>
              <a:rPr lang="pt-PT" sz="2400" dirty="0"/>
              <a:t> (aumento da temperatura) dependem da </a:t>
            </a:r>
            <a:r>
              <a:rPr lang="pt-PT" sz="2400" b="1" dirty="0"/>
              <a:t>energia</a:t>
            </a:r>
            <a:r>
              <a:rPr lang="pt-PT" sz="2400" dirty="0"/>
              <a:t> da </a:t>
            </a:r>
            <a:r>
              <a:rPr lang="pt-PT" sz="2400" b="1" dirty="0"/>
              <a:t>radiação</a:t>
            </a:r>
            <a:r>
              <a:rPr lang="pt-PT" sz="2400" dirty="0"/>
              <a:t> que é absorvida pelas moléculas e da sua </a:t>
            </a:r>
            <a:r>
              <a:rPr lang="pt-PT" sz="2400" b="1" dirty="0"/>
              <a:t>energia</a:t>
            </a:r>
            <a:r>
              <a:rPr lang="pt-PT" sz="2400" dirty="0"/>
              <a:t> </a:t>
            </a:r>
            <a:r>
              <a:rPr lang="pt-PT" sz="2400" b="1" dirty="0"/>
              <a:t>de </a:t>
            </a:r>
            <a:r>
              <a:rPr lang="pt-PT" sz="2400" b="1" dirty="0" smtClean="0"/>
              <a:t>ionização</a:t>
            </a:r>
            <a:r>
              <a:rPr lang="pt-PT" sz="2400" dirty="0"/>
              <a:t>: </a:t>
            </a:r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>
                <a:effectLst/>
              </a:rPr>
              <a:t>FORMAÇÃO DE IÕES</a:t>
            </a:r>
            <a:endParaRPr lang="pt-PT" sz="3100" dirty="0"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5161409" cy="378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944" y="2924944"/>
            <a:ext cx="26670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44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 </a:t>
            </a:r>
            <a:r>
              <a:rPr lang="pt-PT" sz="2400" b="1" dirty="0"/>
              <a:t>atmosfera</a:t>
            </a:r>
            <a:r>
              <a:rPr lang="pt-PT" sz="2400" dirty="0"/>
              <a:t> funciona como um </a:t>
            </a:r>
            <a:r>
              <a:rPr lang="pt-PT" sz="2400" b="1" dirty="0"/>
              <a:t>filtro</a:t>
            </a:r>
            <a:r>
              <a:rPr lang="pt-PT" sz="2400" dirty="0"/>
              <a:t> da radiação </a:t>
            </a:r>
            <a:r>
              <a:rPr lang="pt-PT" sz="2400" dirty="0" smtClean="0"/>
              <a:t>solar, porque deixa </a:t>
            </a:r>
            <a:r>
              <a:rPr lang="pt-PT" sz="2400" dirty="0"/>
              <a:t>passar as radiações de energia mais baixa e </a:t>
            </a:r>
            <a:r>
              <a:rPr lang="pt-PT" sz="2400" b="1" dirty="0" smtClean="0"/>
              <a:t>absorve</a:t>
            </a:r>
            <a:r>
              <a:rPr lang="pt-PT" sz="2400" dirty="0" smtClean="0"/>
              <a:t> </a:t>
            </a:r>
            <a:r>
              <a:rPr lang="pt-PT" sz="2400" dirty="0"/>
              <a:t>as </a:t>
            </a:r>
            <a:r>
              <a:rPr lang="pt-PT" sz="2400" dirty="0" smtClean="0"/>
              <a:t>radiações</a:t>
            </a:r>
            <a:r>
              <a:rPr lang="pt-PT" sz="2400" dirty="0"/>
              <a:t> com mais </a:t>
            </a:r>
            <a:r>
              <a:rPr lang="pt-PT" sz="2400" dirty="0" smtClean="0"/>
              <a:t>energia (principalmente</a:t>
            </a:r>
            <a:br>
              <a:rPr lang="pt-PT" sz="2400" dirty="0" smtClean="0"/>
            </a:br>
            <a:r>
              <a:rPr lang="pt-PT" sz="2400" dirty="0" smtClean="0"/>
              <a:t>os </a:t>
            </a:r>
            <a:r>
              <a:rPr lang="pt-PT" sz="2400" b="1" dirty="0" smtClean="0"/>
              <a:t>ultravioleta</a:t>
            </a:r>
            <a:r>
              <a:rPr lang="pt-PT" sz="2400" dirty="0" smtClean="0"/>
              <a:t>).</a:t>
            </a:r>
          </a:p>
          <a:p>
            <a:endParaRPr lang="pt-PT" sz="2400" dirty="0"/>
          </a:p>
          <a:p>
            <a:r>
              <a:rPr lang="pt-PT" sz="2400" dirty="0"/>
              <a:t>Se </a:t>
            </a:r>
            <a:r>
              <a:rPr lang="pt-PT" sz="2400" dirty="0" smtClean="0"/>
              <a:t>isto </a:t>
            </a:r>
            <a:r>
              <a:rPr lang="pt-PT" sz="2400" b="1" dirty="0" smtClean="0"/>
              <a:t>não</a:t>
            </a:r>
            <a:r>
              <a:rPr lang="pt-PT" sz="2400" dirty="0" smtClean="0"/>
              <a:t> acontecesse, </a:t>
            </a:r>
            <a:r>
              <a:rPr lang="pt-PT" sz="2400" dirty="0"/>
              <a:t>as radiações </a:t>
            </a:r>
            <a:r>
              <a:rPr lang="pt-PT" sz="2400" dirty="0" smtClean="0"/>
              <a:t>com mais energia atingiriam </a:t>
            </a:r>
            <a:r>
              <a:rPr lang="pt-PT" sz="2400" dirty="0"/>
              <a:t>a superfície da Terra, </a:t>
            </a:r>
            <a:r>
              <a:rPr lang="pt-PT" sz="2400" b="1" dirty="0" smtClean="0"/>
              <a:t>provocando</a:t>
            </a:r>
            <a:r>
              <a:rPr lang="pt-PT" sz="2400" dirty="0" smtClean="0"/>
              <a:t> transformações químicas nas </a:t>
            </a:r>
            <a:r>
              <a:rPr lang="pt-PT" sz="2400" dirty="0"/>
              <a:t>moléculas dos seres vivos, </a:t>
            </a:r>
            <a:r>
              <a:rPr lang="pt-PT" sz="2400" dirty="0" smtClean="0"/>
              <a:t>doenças graves, alterações genéticas e até o desaparecimento </a:t>
            </a:r>
            <a:r>
              <a:rPr lang="pt-PT" sz="2400" dirty="0"/>
              <a:t>da </a:t>
            </a:r>
            <a:r>
              <a:rPr lang="pt-PT" sz="2400" dirty="0" smtClean="0"/>
              <a:t>vida</a:t>
            </a:r>
            <a:br>
              <a:rPr lang="pt-PT" sz="2400" dirty="0" smtClean="0"/>
            </a:br>
            <a:r>
              <a:rPr lang="pt-PT" sz="2400" dirty="0" smtClean="0"/>
              <a:t>na Terra.</a:t>
            </a:r>
            <a:endParaRPr lang="pt-PT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 smtClean="0">
                <a:effectLst/>
              </a:rPr>
              <a:t>A ATMOSFERA COMO FILTRO DA RADIAÇÃO SOLAR</a:t>
            </a:r>
            <a:endParaRPr lang="pt-PT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61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As </a:t>
            </a:r>
            <a:r>
              <a:rPr lang="pt-PT" sz="2400" dirty="0"/>
              <a:t>radiações </a:t>
            </a:r>
            <a:r>
              <a:rPr lang="pt-PT" sz="2400" b="1" dirty="0"/>
              <a:t>absorvidas</a:t>
            </a:r>
            <a:r>
              <a:rPr lang="pt-PT" sz="2400" dirty="0"/>
              <a:t> na parte </a:t>
            </a:r>
            <a:r>
              <a:rPr lang="pt-PT" sz="2400" dirty="0" smtClean="0"/>
              <a:t>superior da </a:t>
            </a:r>
            <a:r>
              <a:rPr lang="pt-PT" sz="2400" b="1" dirty="0" smtClean="0"/>
              <a:t>Troposfera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são radiações </a:t>
            </a:r>
            <a:r>
              <a:rPr lang="pt-PT" sz="2400" b="1" dirty="0" smtClean="0"/>
              <a:t>ultravioleta</a:t>
            </a:r>
            <a:r>
              <a:rPr lang="pt-PT" sz="2400" dirty="0" smtClean="0"/>
              <a:t>, </a:t>
            </a:r>
            <a:r>
              <a:rPr lang="pt-PT" sz="2400" dirty="0"/>
              <a:t>de energia </a:t>
            </a:r>
            <a:r>
              <a:rPr lang="pt-PT" sz="2400" dirty="0" smtClean="0"/>
              <a:t>entre 6,6 </a:t>
            </a:r>
            <a:r>
              <a:rPr lang="pt-PT" sz="2400" dirty="0"/>
              <a:t>× </a:t>
            </a:r>
            <a:r>
              <a:rPr lang="pt-PT" sz="2400" dirty="0" smtClean="0"/>
              <a:t>10­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J</a:t>
            </a:r>
            <a:br>
              <a:rPr lang="pt-PT" sz="2400" dirty="0" smtClean="0"/>
            </a:br>
            <a:r>
              <a:rPr lang="pt-PT" sz="2400" dirty="0" smtClean="0"/>
              <a:t>e </a:t>
            </a:r>
            <a:r>
              <a:rPr lang="pt-PT" sz="2400" dirty="0"/>
              <a:t>9,9 × 10</a:t>
            </a:r>
            <a:r>
              <a:rPr lang="pt-PT" sz="2400" dirty="0" smtClean="0"/>
              <a:t>­</a:t>
            </a:r>
            <a:r>
              <a:rPr lang="pt-PT" sz="2400" baseline="30000" dirty="0"/>
              <a:t>-19</a:t>
            </a:r>
            <a:r>
              <a:rPr lang="pt-PT" sz="2400" dirty="0" smtClean="0"/>
              <a:t> </a:t>
            </a:r>
            <a:r>
              <a:rPr lang="pt-PT" sz="2400" dirty="0"/>
              <a:t>J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dirty="0" smtClean="0"/>
              <a:t>São </a:t>
            </a:r>
            <a:r>
              <a:rPr lang="pt-PT" sz="2400" b="1" dirty="0" smtClean="0"/>
              <a:t>absorvidas</a:t>
            </a:r>
            <a:r>
              <a:rPr lang="pt-PT" sz="2400" dirty="0" smtClean="0"/>
              <a:t> principalmente pelo </a:t>
            </a:r>
            <a:r>
              <a:rPr lang="pt-PT" sz="2400" b="1" dirty="0" smtClean="0"/>
              <a:t>oxigénio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b="1" dirty="0" smtClean="0"/>
              <a:t>ozono</a:t>
            </a:r>
            <a:r>
              <a:rPr lang="pt-PT" sz="2400" dirty="0" smtClean="0"/>
              <a:t>, mas também pelos CFC</a:t>
            </a:r>
            <a:r>
              <a:rPr lang="pt-PT" sz="2400" dirty="0"/>
              <a:t>, </a:t>
            </a:r>
            <a:r>
              <a:rPr lang="pt-PT" sz="2400" dirty="0" smtClean="0"/>
              <a:t>compostos </a:t>
            </a:r>
            <a:r>
              <a:rPr lang="pt-PT" sz="2400" dirty="0"/>
              <a:t>de </a:t>
            </a:r>
            <a:r>
              <a:rPr lang="pt-PT" sz="2400" dirty="0" smtClean="0"/>
              <a:t>bromo e óxidos </a:t>
            </a:r>
            <a:r>
              <a:rPr lang="pt-PT" sz="2400" dirty="0"/>
              <a:t>de </a:t>
            </a:r>
            <a:r>
              <a:rPr lang="pt-PT" sz="2400" dirty="0" smtClean="0"/>
              <a:t>azoto.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t-PT" sz="2400" dirty="0" smtClean="0"/>
          </a:p>
          <a:p>
            <a:r>
              <a:rPr lang="pt-PT" sz="2400" dirty="0"/>
              <a:t>T</a:t>
            </a:r>
            <a:r>
              <a:rPr lang="pt-PT" sz="2400" dirty="0" smtClean="0"/>
              <a:t>êm </a:t>
            </a:r>
            <a:r>
              <a:rPr lang="pt-PT" sz="2400" b="1" dirty="0" smtClean="0"/>
              <a:t>energia</a:t>
            </a:r>
            <a:r>
              <a:rPr lang="pt-PT" sz="2400" dirty="0" smtClean="0"/>
              <a:t> </a:t>
            </a:r>
            <a:r>
              <a:rPr lang="pt-PT" sz="2400" dirty="0"/>
              <a:t>suficiente para </a:t>
            </a:r>
            <a:r>
              <a:rPr lang="pt-PT" sz="2400" b="1" dirty="0"/>
              <a:t>dissociar</a:t>
            </a:r>
            <a:r>
              <a:rPr lang="pt-PT" sz="2400" dirty="0"/>
              <a:t> </a:t>
            </a:r>
            <a:r>
              <a:rPr lang="pt-PT" sz="2400" dirty="0" smtClean="0"/>
              <a:t>a maioria das </a:t>
            </a:r>
            <a:r>
              <a:rPr lang="pt-PT" sz="2400" dirty="0"/>
              <a:t>moléculas de gases </a:t>
            </a:r>
            <a:r>
              <a:rPr lang="pt-PT" sz="2400" dirty="0" smtClean="0"/>
              <a:t>que existem na Troposfera,</a:t>
            </a:r>
            <a:br>
              <a:rPr lang="pt-PT" sz="2400" dirty="0" smtClean="0"/>
            </a:br>
            <a:r>
              <a:rPr lang="pt-PT" sz="2400" dirty="0" smtClean="0"/>
              <a:t>formando </a:t>
            </a:r>
            <a:r>
              <a:rPr lang="pt-PT" sz="2400" b="1" dirty="0" smtClean="0"/>
              <a:t>radicais </a:t>
            </a:r>
            <a:r>
              <a:rPr lang="pt-PT" sz="2400" b="1" dirty="0"/>
              <a:t>livres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 smtClean="0">
                <a:effectLst/>
              </a:rPr>
              <a:t>A ATMOSFERA COMO FILTRO DA RADIAÇÃO SOLAR</a:t>
            </a:r>
            <a:endParaRPr lang="pt-PT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4295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As radiações </a:t>
            </a:r>
            <a:r>
              <a:rPr lang="pt-PT" sz="2400" b="1" dirty="0"/>
              <a:t>absorvidas</a:t>
            </a:r>
            <a:r>
              <a:rPr lang="pt-PT" sz="2400" dirty="0"/>
              <a:t> na </a:t>
            </a:r>
            <a:r>
              <a:rPr lang="pt-PT" sz="2400" b="1" dirty="0" err="1" smtClean="0"/>
              <a:t>Termosfera</a:t>
            </a:r>
            <a:r>
              <a:rPr lang="pt-PT" sz="2400" dirty="0" smtClean="0"/>
              <a:t> </a:t>
            </a:r>
            <a:r>
              <a:rPr lang="pt-PT" sz="2400" dirty="0"/>
              <a:t>e, em menor </a:t>
            </a:r>
            <a:r>
              <a:rPr lang="pt-PT" sz="2400" dirty="0" smtClean="0"/>
              <a:t>grau,</a:t>
            </a:r>
            <a:br>
              <a:rPr lang="pt-PT" sz="2400" dirty="0" smtClean="0"/>
            </a:br>
            <a:r>
              <a:rPr lang="pt-PT" sz="2400" dirty="0" smtClean="0"/>
              <a:t>na </a:t>
            </a:r>
            <a:r>
              <a:rPr lang="pt-PT" sz="2400" b="1" dirty="0"/>
              <a:t>Mesosfera</a:t>
            </a:r>
            <a:r>
              <a:rPr lang="pt-PT" sz="2400" dirty="0"/>
              <a:t>, </a:t>
            </a:r>
            <a:r>
              <a:rPr lang="pt-PT" sz="2400" dirty="0" smtClean="0"/>
              <a:t>são </a:t>
            </a:r>
            <a:r>
              <a:rPr lang="pt-PT" sz="2400" dirty="0"/>
              <a:t>radiações </a:t>
            </a:r>
            <a:r>
              <a:rPr lang="pt-PT" sz="2400" b="1" dirty="0" smtClean="0"/>
              <a:t>ultravioleta</a:t>
            </a:r>
            <a:r>
              <a:rPr lang="pt-PT" sz="2400" dirty="0" smtClean="0"/>
              <a:t> </a:t>
            </a:r>
            <a:r>
              <a:rPr lang="pt-PT" sz="2400" dirty="0"/>
              <a:t>de energia </a:t>
            </a:r>
            <a:r>
              <a:rPr lang="pt-PT" sz="2400" b="1" dirty="0"/>
              <a:t>superior</a:t>
            </a:r>
            <a:r>
              <a:rPr lang="pt-PT" sz="2400" dirty="0"/>
              <a:t> a 9,9 × 10</a:t>
            </a:r>
            <a:r>
              <a:rPr lang="pt-PT" sz="2400" baseline="30000" dirty="0"/>
              <a:t>-19</a:t>
            </a:r>
            <a:r>
              <a:rPr lang="pt-PT" sz="2400" dirty="0"/>
              <a:t> J, </a:t>
            </a:r>
            <a:r>
              <a:rPr lang="pt-PT" sz="2400" dirty="0" smtClean="0"/>
              <a:t>que provocam:</a:t>
            </a:r>
          </a:p>
          <a:p>
            <a:pPr lvl="1">
              <a:spcBef>
                <a:spcPts val="300"/>
              </a:spcBef>
            </a:pPr>
            <a:r>
              <a:rPr lang="pt-PT" dirty="0" smtClean="0"/>
              <a:t>A </a:t>
            </a:r>
            <a:r>
              <a:rPr lang="pt-PT" b="1" dirty="0"/>
              <a:t>dissociação</a:t>
            </a:r>
            <a:r>
              <a:rPr lang="pt-PT" dirty="0"/>
              <a:t> das moléculas </a:t>
            </a:r>
            <a:r>
              <a:rPr lang="pt-PT" b="1" dirty="0" smtClean="0"/>
              <a:t>O</a:t>
            </a:r>
            <a:r>
              <a:rPr lang="pt-PT" b="1" baseline="-25000" dirty="0" smtClean="0"/>
              <a:t>2</a:t>
            </a:r>
            <a:r>
              <a:rPr lang="pt-PT" dirty="0" smtClean="0"/>
              <a:t> e </a:t>
            </a:r>
            <a:r>
              <a:rPr lang="pt-PT" b="1" dirty="0" smtClean="0"/>
              <a:t>N</a:t>
            </a:r>
            <a:r>
              <a:rPr lang="pt-PT" b="1" baseline="-25000" dirty="0" smtClean="0"/>
              <a:t>2</a:t>
            </a:r>
            <a:r>
              <a:rPr lang="pt-PT" dirty="0"/>
              <a:t>,</a:t>
            </a:r>
            <a:r>
              <a:rPr lang="pt-PT" dirty="0" smtClean="0"/>
              <a:t> com formação</a:t>
            </a:r>
            <a:br>
              <a:rPr lang="pt-PT" dirty="0" smtClean="0"/>
            </a:br>
            <a:r>
              <a:rPr lang="pt-PT" dirty="0" smtClean="0"/>
              <a:t>dos radicais </a:t>
            </a:r>
            <a:r>
              <a:rPr lang="pt-PT" dirty="0"/>
              <a:t>livres </a:t>
            </a:r>
            <a:r>
              <a:rPr lang="pt-PT" b="1" dirty="0" err="1" smtClean="0"/>
              <a:t>O</a:t>
            </a:r>
            <a:r>
              <a:rPr lang="pt-PT" b="1" baseline="30000" dirty="0" err="1" smtClean="0">
                <a:latin typeface="Rage Italic"/>
              </a:rPr>
              <a:t>•</a:t>
            </a:r>
            <a:r>
              <a:rPr lang="pt-PT" dirty="0" err="1" smtClean="0"/>
              <a:t>e</a:t>
            </a:r>
            <a:r>
              <a:rPr lang="pt-PT" b="1" dirty="0" smtClean="0"/>
              <a:t> </a:t>
            </a:r>
            <a:r>
              <a:rPr lang="pt-PT" b="1" dirty="0"/>
              <a:t>N</a:t>
            </a:r>
            <a:r>
              <a:rPr lang="pt-PT" b="1" baseline="30000" dirty="0">
                <a:latin typeface="Rage Italic"/>
              </a:rPr>
              <a:t>•</a:t>
            </a:r>
            <a:r>
              <a:rPr lang="pt-PT" dirty="0" smtClean="0"/>
              <a:t>;</a:t>
            </a:r>
          </a:p>
          <a:p>
            <a:pPr lvl="1">
              <a:spcBef>
                <a:spcPts val="300"/>
              </a:spcBef>
            </a:pPr>
            <a:r>
              <a:rPr lang="pt-PT" dirty="0" smtClean="0"/>
              <a:t>A </a:t>
            </a:r>
            <a:r>
              <a:rPr lang="pt-PT" b="1" dirty="0"/>
              <a:t>ionização</a:t>
            </a:r>
            <a:r>
              <a:rPr lang="pt-PT" dirty="0"/>
              <a:t> das </a:t>
            </a:r>
            <a:r>
              <a:rPr lang="pt-PT" dirty="0" smtClean="0"/>
              <a:t>partículas, com formação dos iões</a:t>
            </a:r>
            <a:br>
              <a:rPr lang="pt-PT" dirty="0" smtClean="0"/>
            </a:br>
            <a:r>
              <a:rPr lang="pt-PT" b="1" dirty="0" smtClean="0"/>
              <a:t>N</a:t>
            </a:r>
            <a:r>
              <a:rPr lang="pt-PT" b="1" baseline="-25000" dirty="0" smtClean="0"/>
              <a:t>2</a:t>
            </a:r>
            <a:r>
              <a:rPr lang="pt-PT" b="1" baseline="30000" dirty="0"/>
              <a:t>+</a:t>
            </a:r>
            <a:r>
              <a:rPr lang="pt-PT" dirty="0"/>
              <a:t>, </a:t>
            </a:r>
            <a:r>
              <a:rPr lang="pt-PT" b="1" dirty="0"/>
              <a:t>O</a:t>
            </a:r>
            <a:r>
              <a:rPr lang="pt-PT" b="1" baseline="-25000" dirty="0"/>
              <a:t>2</a:t>
            </a:r>
            <a:r>
              <a:rPr lang="pt-PT" b="1" baseline="30000" dirty="0"/>
              <a:t>+</a:t>
            </a:r>
            <a:r>
              <a:rPr lang="pt-PT" dirty="0"/>
              <a:t>, </a:t>
            </a:r>
            <a:r>
              <a:rPr lang="pt-PT" b="1" dirty="0"/>
              <a:t>O</a:t>
            </a:r>
            <a:r>
              <a:rPr lang="pt-PT" b="1" baseline="30000" dirty="0">
                <a:latin typeface="Rage Italic"/>
              </a:rPr>
              <a:t>•</a:t>
            </a:r>
            <a:r>
              <a:rPr lang="pt-PT" b="1" baseline="30000" dirty="0"/>
              <a:t>+</a:t>
            </a:r>
            <a:r>
              <a:rPr lang="pt-PT" dirty="0"/>
              <a:t> e </a:t>
            </a:r>
            <a:r>
              <a:rPr lang="pt-PT" b="1" dirty="0"/>
              <a:t>NO</a:t>
            </a:r>
            <a:r>
              <a:rPr lang="pt-PT" b="1" baseline="30000" dirty="0" smtClean="0"/>
              <a:t>+</a:t>
            </a:r>
            <a:r>
              <a:rPr lang="pt-PT" dirty="0" smtClean="0"/>
              <a:t>;</a:t>
            </a:r>
          </a:p>
          <a:p>
            <a:pPr lvl="1">
              <a:spcBef>
                <a:spcPts val="300"/>
              </a:spcBef>
            </a:pPr>
            <a:r>
              <a:rPr lang="pt-PT" dirty="0" smtClean="0"/>
              <a:t>O </a:t>
            </a:r>
            <a:r>
              <a:rPr lang="pt-PT" b="1" dirty="0"/>
              <a:t>aumento</a:t>
            </a:r>
            <a:r>
              <a:rPr lang="pt-PT" dirty="0"/>
              <a:t> da </a:t>
            </a:r>
            <a:r>
              <a:rPr lang="pt-PT" b="1" dirty="0"/>
              <a:t>energia cinética </a:t>
            </a:r>
            <a:r>
              <a:rPr lang="pt-PT" dirty="0"/>
              <a:t>destas </a:t>
            </a:r>
            <a:r>
              <a:rPr lang="pt-PT" dirty="0" smtClean="0"/>
              <a:t>partículas,</a:t>
            </a:r>
            <a:br>
              <a:rPr lang="pt-PT" dirty="0" smtClean="0"/>
            </a:br>
            <a:r>
              <a:rPr lang="pt-PT" dirty="0" smtClean="0"/>
              <a:t>devido </a:t>
            </a:r>
            <a:r>
              <a:rPr lang="pt-PT" dirty="0"/>
              <a:t>ao </a:t>
            </a:r>
            <a:r>
              <a:rPr lang="pt-PT" dirty="0" smtClean="0"/>
              <a:t>excesso de </a:t>
            </a:r>
            <a:r>
              <a:rPr lang="pt-PT" dirty="0"/>
              <a:t>energia </a:t>
            </a:r>
            <a:r>
              <a:rPr lang="pt-PT" dirty="0" smtClean="0"/>
              <a:t>absorvida.</a:t>
            </a:r>
          </a:p>
          <a:p>
            <a:pPr lvl="1">
              <a:spcBef>
                <a:spcPts val="0"/>
              </a:spcBef>
            </a:pPr>
            <a:endParaRPr lang="pt-PT" dirty="0"/>
          </a:p>
          <a:p>
            <a:r>
              <a:rPr lang="pt-PT" sz="2400" dirty="0"/>
              <a:t>As radiações </a:t>
            </a:r>
            <a:r>
              <a:rPr lang="pt-PT" sz="2400" b="1" dirty="0"/>
              <a:t>ultravioleta</a:t>
            </a:r>
            <a:r>
              <a:rPr lang="pt-PT" sz="2400" dirty="0"/>
              <a:t> de </a:t>
            </a:r>
            <a:r>
              <a:rPr lang="pt-PT" sz="2400" b="1" dirty="0"/>
              <a:t>menor energia</a:t>
            </a:r>
            <a:r>
              <a:rPr lang="pt-PT" sz="2400" dirty="0"/>
              <a:t>, as radiações</a:t>
            </a:r>
            <a:r>
              <a:rPr lang="pt-PT" sz="2400" b="1" dirty="0"/>
              <a:t> visíveis</a:t>
            </a:r>
            <a:r>
              <a:rPr lang="pt-PT" sz="2400" dirty="0"/>
              <a:t> e as radiações </a:t>
            </a:r>
            <a:r>
              <a:rPr lang="pt-PT" sz="2400" b="1" dirty="0"/>
              <a:t>infravermelhas</a:t>
            </a:r>
            <a:r>
              <a:rPr lang="pt-PT" sz="2400" dirty="0"/>
              <a:t> atravessam a atmosfera terrestre </a:t>
            </a:r>
            <a:r>
              <a:rPr lang="pt-PT" sz="2400" b="1" dirty="0"/>
              <a:t>sem serem absorvidas</a:t>
            </a:r>
            <a:r>
              <a:rPr lang="pt-PT" sz="2400" dirty="0"/>
              <a:t>.</a:t>
            </a:r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 smtClean="0">
                <a:effectLst/>
              </a:rPr>
              <a:t>A ATMOSFERA COMO FILTRO DA RADIAÇÃO SOLAR</a:t>
            </a:r>
            <a:endParaRPr lang="pt-PT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93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>
                <a:effectLst/>
              </a:rPr>
              <a:t>A ATMOSFERA COMO FILTRO DA RADIAÇÃO SOLAR</a:t>
            </a:r>
            <a:endParaRPr lang="pt-PT" sz="2800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272" y="1045768"/>
            <a:ext cx="4058976" cy="497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48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2800" dirty="0">
                <a:effectLst/>
              </a:rPr>
              <a:t>A ATMOSFERA COMO FILTRO DA RADIAÇÃO SOLAR</a:t>
            </a:r>
            <a:endParaRPr lang="pt-PT" sz="2800" dirty="0"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69471"/>
            <a:ext cx="6262482" cy="46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4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Enumerar alguns dos efeitos da acção de radicais livres na atmosfera sobre os seres vivos.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Interpretar </a:t>
            </a:r>
            <a:r>
              <a:rPr lang="pt-PT" sz="2400" dirty="0"/>
              <a:t>a formação dos iões como resultado </a:t>
            </a:r>
            <a:r>
              <a:rPr lang="pt-PT" sz="2400" dirty="0" smtClean="0"/>
              <a:t>da</a:t>
            </a:r>
            <a:br>
              <a:rPr lang="pt-PT" sz="2400" dirty="0" smtClean="0"/>
            </a:br>
            <a:r>
              <a:rPr lang="pt-PT" sz="2400" dirty="0" smtClean="0"/>
              <a:t>interacção </a:t>
            </a:r>
            <a:r>
              <a:rPr lang="pt-PT" sz="2400" dirty="0"/>
              <a:t>entre radiação e matéria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/>
              <a:t>Explicar o resultado da interacção da radiação de energia mais elevada na ionosfera e mesosfera, em termos de dissociação, ionização e agitação das partículas.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 smtClean="0"/>
              <a:t>Interpretar </a:t>
            </a:r>
            <a:r>
              <a:rPr lang="pt-PT" sz="2400" dirty="0"/>
              <a:t>a atmosfera como filtro solar (em termos de absorção de várias energias nas várias </a:t>
            </a:r>
            <a:r>
              <a:rPr lang="pt-PT" sz="2400" dirty="0" smtClean="0"/>
              <a:t>camadas).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OBJECTIVOS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17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08674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6765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3188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5731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Dantas</a:t>
            </a:r>
            <a:r>
              <a:rPr lang="pt-PT" sz="2400" dirty="0"/>
              <a:t>, M., &amp; Ramalho, M. (2008). </a:t>
            </a:r>
            <a:r>
              <a:rPr lang="pt-PT" sz="2400" i="1" dirty="0"/>
              <a:t>Jogo de Partículas A - Física e Química A - Química -­ Bloco 1 ­- 10º/11º Ano</a:t>
            </a:r>
            <a:r>
              <a:rPr lang="pt-PT" sz="2400" dirty="0"/>
              <a:t>.</a:t>
            </a:r>
            <a:br>
              <a:rPr lang="pt-PT" sz="2400" dirty="0"/>
            </a:br>
            <a:r>
              <a:rPr lang="pt-PT" sz="2400" dirty="0"/>
              <a:t>Lisboa: Texto Editores.</a:t>
            </a:r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200" dirty="0">
                <a:effectLst/>
              </a:rPr>
              <a:t> </a:t>
            </a:r>
            <a:r>
              <a:rPr lang="pt-PT" sz="3200" dirty="0" smtClean="0">
                <a:effectLst/>
              </a:rPr>
              <a:t>BIBLIOGRAFIA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030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Temperatura </a:t>
            </a:r>
            <a:r>
              <a:rPr lang="pt-PT" sz="2400" dirty="0"/>
              <a:t>da </a:t>
            </a:r>
            <a:r>
              <a:rPr lang="pt-PT" sz="2400" dirty="0" smtClean="0"/>
              <a:t>Atmosfera</a:t>
            </a:r>
          </a:p>
          <a:p>
            <a:r>
              <a:rPr lang="pt-PT" sz="2400" dirty="0" smtClean="0"/>
              <a:t>Formação de Radicais Livres</a:t>
            </a:r>
          </a:p>
          <a:p>
            <a:r>
              <a:rPr lang="pt-PT" sz="2400" dirty="0" smtClean="0"/>
              <a:t>Formação de Iões</a:t>
            </a:r>
          </a:p>
          <a:p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dirty="0"/>
              <a:t>A</a:t>
            </a:r>
            <a:r>
              <a:rPr lang="pt-PT" sz="2400" dirty="0" smtClean="0"/>
              <a:t>tmosfera como Filtro da Radiação </a:t>
            </a:r>
            <a:r>
              <a:rPr lang="pt-PT" sz="2400" dirty="0"/>
              <a:t>S</a:t>
            </a:r>
            <a:r>
              <a:rPr lang="pt-PT" sz="2400" dirty="0" smtClean="0"/>
              <a:t>olar</a:t>
            </a:r>
          </a:p>
          <a:p>
            <a:endParaRPr lang="pt-PT" sz="24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CONTEÚDOS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37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A </a:t>
            </a:r>
            <a:r>
              <a:rPr lang="pt-PT" sz="2400" b="1" dirty="0"/>
              <a:t>temperatura</a:t>
            </a:r>
            <a:r>
              <a:rPr lang="pt-PT" sz="2400" dirty="0"/>
              <a:t> da atmosfera </a:t>
            </a:r>
            <a:r>
              <a:rPr lang="pt-PT" sz="2400" dirty="0" smtClean="0"/>
              <a:t>depende da </a:t>
            </a:r>
            <a:r>
              <a:rPr lang="pt-PT" sz="2400" b="1" dirty="0" smtClean="0"/>
              <a:t>distância ao </a:t>
            </a:r>
            <a:r>
              <a:rPr lang="pt-PT" sz="2400" b="1" dirty="0"/>
              <a:t>solo </a:t>
            </a:r>
            <a:r>
              <a:rPr lang="pt-PT" sz="2400" dirty="0"/>
              <a:t>e das </a:t>
            </a:r>
            <a:r>
              <a:rPr lang="pt-PT" sz="2400" b="1" dirty="0"/>
              <a:t>radiações solares </a:t>
            </a:r>
            <a:r>
              <a:rPr lang="pt-PT" sz="2400" dirty="0"/>
              <a:t>que a </a:t>
            </a:r>
            <a:r>
              <a:rPr lang="pt-PT" sz="2400" dirty="0" smtClean="0"/>
              <a:t>atravessam.</a:t>
            </a:r>
          </a:p>
          <a:p>
            <a:endParaRPr lang="pt-PT" sz="2400" dirty="0"/>
          </a:p>
          <a:p>
            <a:r>
              <a:rPr lang="pt-PT" sz="2400" dirty="0" smtClean="0"/>
              <a:t>O </a:t>
            </a:r>
            <a:r>
              <a:rPr lang="pt-PT" sz="2400" b="1" dirty="0"/>
              <a:t>solo</a:t>
            </a:r>
            <a:r>
              <a:rPr lang="pt-PT" sz="2400" dirty="0"/>
              <a:t> </a:t>
            </a:r>
            <a:r>
              <a:rPr lang="pt-PT" sz="2400" dirty="0" smtClean="0"/>
              <a:t>liberta </a:t>
            </a:r>
            <a:r>
              <a:rPr lang="pt-PT" sz="2400" b="1" dirty="0" smtClean="0"/>
              <a:t>radiações </a:t>
            </a:r>
            <a:r>
              <a:rPr lang="pt-PT" sz="2400" b="1" dirty="0"/>
              <a:t>infravermelhas </a:t>
            </a:r>
            <a:r>
              <a:rPr lang="pt-PT" sz="2400" dirty="0"/>
              <a:t>para a </a:t>
            </a:r>
            <a:r>
              <a:rPr lang="pt-PT" sz="2400" dirty="0" smtClean="0"/>
              <a:t>atmosfera, que </a:t>
            </a:r>
            <a:r>
              <a:rPr lang="pt-PT" sz="2400" b="1" dirty="0" smtClean="0"/>
              <a:t>aquecem</a:t>
            </a:r>
            <a:r>
              <a:rPr lang="pt-PT" sz="2400" dirty="0" smtClean="0"/>
              <a:t> o ar junto </a:t>
            </a:r>
            <a:r>
              <a:rPr lang="pt-PT" sz="2400" dirty="0"/>
              <a:t>ao </a:t>
            </a:r>
            <a:r>
              <a:rPr lang="pt-PT" sz="2400" dirty="0" smtClean="0"/>
              <a:t>solo.</a:t>
            </a:r>
          </a:p>
          <a:p>
            <a:endParaRPr lang="pt-PT" sz="2400" dirty="0" smtClean="0"/>
          </a:p>
          <a:p>
            <a:pPr>
              <a:spcBef>
                <a:spcPts val="0"/>
              </a:spcBef>
            </a:pPr>
            <a:r>
              <a:rPr lang="pt-PT" sz="2400" dirty="0"/>
              <a:t>A temperatura da atmosfera </a:t>
            </a:r>
            <a:r>
              <a:rPr lang="pt-PT" sz="2400" b="1" dirty="0" smtClean="0"/>
              <a:t>diminui</a:t>
            </a:r>
            <a:r>
              <a:rPr lang="pt-PT" sz="2400" dirty="0" smtClean="0"/>
              <a:t> </a:t>
            </a:r>
            <a:r>
              <a:rPr lang="pt-PT" sz="2400" dirty="0" smtClean="0"/>
              <a:t>quando </a:t>
            </a:r>
            <a:r>
              <a:rPr lang="pt-PT" sz="2400" dirty="0" smtClean="0"/>
              <a:t>a </a:t>
            </a:r>
            <a:r>
              <a:rPr lang="pt-PT" sz="2400" b="1" dirty="0" smtClean="0"/>
              <a:t>altitude</a:t>
            </a:r>
            <a:r>
              <a:rPr lang="pt-PT" sz="2400" dirty="0" smtClean="0"/>
              <a:t> </a:t>
            </a:r>
            <a:r>
              <a:rPr lang="pt-PT" sz="2400" b="1" dirty="0" smtClean="0"/>
              <a:t>aumenta</a:t>
            </a:r>
            <a:r>
              <a:rPr lang="pt-PT" sz="2400" dirty="0" smtClean="0"/>
              <a:t>, </a:t>
            </a:r>
            <a:r>
              <a:rPr lang="pt-PT" sz="2400" dirty="0" smtClean="0"/>
              <a:t>até </a:t>
            </a:r>
            <a:r>
              <a:rPr lang="pt-PT" sz="2400" dirty="0" smtClean="0"/>
              <a:t>cerca de 12 km (</a:t>
            </a:r>
            <a:r>
              <a:rPr lang="pt-PT" sz="2400" b="1" dirty="0" smtClean="0"/>
              <a:t>Troposfera</a:t>
            </a:r>
            <a:r>
              <a:rPr lang="pt-PT" sz="2400" dirty="0" smtClean="0"/>
              <a:t>), porque o efeito das </a:t>
            </a:r>
            <a:r>
              <a:rPr lang="pt-PT" sz="2400" b="1" dirty="0"/>
              <a:t>radiações infravermelhas </a:t>
            </a:r>
            <a:r>
              <a:rPr lang="pt-PT" sz="2400" b="1" dirty="0" smtClean="0"/>
              <a:t> </a:t>
            </a:r>
            <a:r>
              <a:rPr lang="pt-PT" sz="2400" dirty="0" smtClean="0"/>
              <a:t>diminui.</a:t>
            </a:r>
            <a:endParaRPr lang="pt-PT" sz="2400" b="1" dirty="0" smtClean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54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0"/>
              </a:spcBef>
            </a:pPr>
            <a:r>
              <a:rPr lang="pt-PT" sz="2400" dirty="0" smtClean="0"/>
              <a:t>Depois da Troposfera, </a:t>
            </a:r>
            <a:r>
              <a:rPr lang="pt-PT" sz="2400" dirty="0"/>
              <a:t>as partículas </a:t>
            </a:r>
            <a:r>
              <a:rPr lang="pt-PT" sz="2400" b="1" dirty="0"/>
              <a:t>absorvem</a:t>
            </a:r>
            <a:r>
              <a:rPr lang="pt-PT" sz="2400" dirty="0"/>
              <a:t> </a:t>
            </a:r>
            <a:r>
              <a:rPr lang="pt-PT" sz="2400" dirty="0" smtClean="0"/>
              <a:t>a energia das </a:t>
            </a:r>
            <a:r>
              <a:rPr lang="pt-PT" sz="2400" b="1" dirty="0" smtClean="0"/>
              <a:t>radiações solares</a:t>
            </a:r>
            <a:r>
              <a:rPr lang="pt-PT" sz="2400" dirty="0" smtClean="0"/>
              <a:t>, o que provoca:</a:t>
            </a:r>
          </a:p>
          <a:p>
            <a:pPr lvl="1">
              <a:spcBef>
                <a:spcPts val="1200"/>
              </a:spcBef>
            </a:pPr>
            <a:r>
              <a:rPr lang="pt-PT" b="1" dirty="0"/>
              <a:t>Efeito térmico </a:t>
            </a:r>
            <a:r>
              <a:rPr lang="pt-PT" dirty="0" smtClean="0"/>
              <a:t>–</a:t>
            </a:r>
            <a:r>
              <a:rPr lang="pt-PT" b="1" dirty="0" smtClean="0"/>
              <a:t> </a:t>
            </a:r>
            <a:r>
              <a:rPr lang="pt-PT" dirty="0" smtClean="0"/>
              <a:t>Quando</a:t>
            </a:r>
            <a:r>
              <a:rPr lang="pt-PT" b="1" dirty="0" smtClean="0"/>
              <a:t> </a:t>
            </a:r>
            <a:r>
              <a:rPr lang="pt-PT" dirty="0" smtClean="0"/>
              <a:t>aumenta a </a:t>
            </a:r>
            <a:r>
              <a:rPr lang="pt-PT" b="1" dirty="0"/>
              <a:t>energia </a:t>
            </a:r>
            <a:r>
              <a:rPr lang="pt-PT" b="1" dirty="0"/>
              <a:t>cinética</a:t>
            </a:r>
            <a:r>
              <a:rPr lang="pt-PT" dirty="0"/>
              <a:t> (agitação</a:t>
            </a:r>
            <a:r>
              <a:rPr lang="pt-PT" dirty="0"/>
              <a:t>) e </a:t>
            </a:r>
            <a:r>
              <a:rPr lang="pt-PT" dirty="0" smtClean="0"/>
              <a:t>a </a:t>
            </a:r>
            <a:r>
              <a:rPr lang="pt-PT" b="1" dirty="0" smtClean="0"/>
              <a:t>temperatura </a:t>
            </a:r>
            <a:r>
              <a:rPr lang="pt-PT" dirty="0" smtClean="0"/>
              <a:t>das</a:t>
            </a:r>
            <a:r>
              <a:rPr lang="pt-PT" b="1" dirty="0" smtClean="0"/>
              <a:t> </a:t>
            </a:r>
            <a:r>
              <a:rPr lang="pt-PT" dirty="0" smtClean="0"/>
              <a:t>partículas;</a:t>
            </a:r>
            <a:endParaRPr lang="pt-PT" dirty="0"/>
          </a:p>
          <a:p>
            <a:pPr lvl="1">
              <a:spcBef>
                <a:spcPts val="1800"/>
              </a:spcBef>
            </a:pPr>
            <a:r>
              <a:rPr lang="pt-PT" b="1" dirty="0" smtClean="0"/>
              <a:t>Efeito químico </a:t>
            </a:r>
            <a:r>
              <a:rPr lang="pt-PT" dirty="0" smtClean="0"/>
              <a:t>–</a:t>
            </a:r>
            <a:r>
              <a:rPr lang="pt-PT" b="1" dirty="0" smtClean="0"/>
              <a:t> </a:t>
            </a:r>
            <a:r>
              <a:rPr lang="pt-PT" dirty="0"/>
              <a:t>Quando</a:t>
            </a:r>
            <a:r>
              <a:rPr lang="pt-PT" b="1" dirty="0"/>
              <a:t> </a:t>
            </a:r>
            <a:r>
              <a:rPr lang="pt-PT" dirty="0" smtClean="0"/>
              <a:t>as</a:t>
            </a:r>
            <a:r>
              <a:rPr lang="pt-PT" b="1" dirty="0" smtClean="0"/>
              <a:t> </a:t>
            </a:r>
            <a:r>
              <a:rPr lang="pt-PT" dirty="0"/>
              <a:t>partículas </a:t>
            </a:r>
            <a:r>
              <a:rPr lang="pt-PT" dirty="0" smtClean="0"/>
              <a:t>sofrem </a:t>
            </a:r>
            <a:r>
              <a:rPr lang="pt-PT" b="1" dirty="0" smtClean="0"/>
              <a:t>transformações </a:t>
            </a:r>
            <a:r>
              <a:rPr lang="pt-PT" b="1" dirty="0"/>
              <a:t>químicas</a:t>
            </a:r>
            <a:r>
              <a:rPr lang="pt-PT" dirty="0"/>
              <a:t> (reacções fotoquímicas ou </a:t>
            </a:r>
            <a:r>
              <a:rPr lang="pt-PT" dirty="0" err="1"/>
              <a:t>fotólises</a:t>
            </a:r>
            <a:r>
              <a:rPr lang="pt-PT" dirty="0" smtClean="0"/>
              <a:t>). Estas transformações podem ser </a:t>
            </a:r>
            <a:r>
              <a:rPr lang="pt-PT" b="1" dirty="0" smtClean="0"/>
              <a:t>dissociações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de moléculas ou </a:t>
            </a:r>
            <a:r>
              <a:rPr lang="pt-PT" b="1" dirty="0" smtClean="0"/>
              <a:t>ionizações </a:t>
            </a:r>
            <a:r>
              <a:rPr lang="pt-PT" dirty="0" smtClean="0"/>
              <a:t>de moléculas e de átomos.</a:t>
            </a:r>
            <a:endParaRPr lang="pt-PT" b="1" dirty="0" smtClean="0"/>
          </a:p>
          <a:p>
            <a:endParaRPr lang="pt-PT" sz="2400" baseline="-25000" dirty="0"/>
          </a:p>
          <a:p>
            <a:pPr marL="0" indent="0">
              <a:buNone/>
            </a:pPr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4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pt-PT" sz="2400" dirty="0"/>
          </a:p>
          <a:p>
            <a:endParaRPr lang="pt-PT" sz="2400" dirty="0" smtClean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82835"/>
            <a:ext cx="30861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3168352" cy="272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7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/>
              <a:t>Se </a:t>
            </a:r>
            <a:r>
              <a:rPr lang="pt-PT" sz="2400" b="1" dirty="0"/>
              <a:t>não </a:t>
            </a:r>
            <a:r>
              <a:rPr lang="pt-PT" sz="2400" b="1" dirty="0" smtClean="0"/>
              <a:t>existisse </a:t>
            </a:r>
            <a:r>
              <a:rPr lang="pt-PT" sz="2400" b="1" dirty="0"/>
              <a:t>efeito químico</a:t>
            </a:r>
            <a:r>
              <a:rPr lang="pt-PT" sz="2400" dirty="0"/>
              <a:t>, </a:t>
            </a:r>
            <a:r>
              <a:rPr lang="pt-PT" sz="2400" dirty="0" smtClean="0"/>
              <a:t>a </a:t>
            </a:r>
            <a:r>
              <a:rPr lang="pt-PT" sz="2400" dirty="0"/>
              <a:t>energia </a:t>
            </a:r>
            <a:r>
              <a:rPr lang="pt-PT" sz="2400" dirty="0" smtClean="0"/>
              <a:t>da radiação solar absorvida provocava o </a:t>
            </a:r>
            <a:r>
              <a:rPr lang="pt-PT" sz="2400" b="1" dirty="0" smtClean="0"/>
              <a:t>aumento </a:t>
            </a:r>
            <a:r>
              <a:rPr lang="pt-PT" sz="2400" dirty="0" smtClean="0"/>
              <a:t>da</a:t>
            </a:r>
            <a:r>
              <a:rPr lang="pt-PT" sz="2400" b="1" dirty="0" smtClean="0"/>
              <a:t> energia cinética </a:t>
            </a:r>
            <a:r>
              <a:rPr lang="pt-PT" sz="2400" dirty="0" smtClean="0"/>
              <a:t>das partículas.</a:t>
            </a:r>
          </a:p>
          <a:p>
            <a:endParaRPr lang="pt-PT" sz="2400" dirty="0"/>
          </a:p>
          <a:p>
            <a:r>
              <a:rPr lang="pt-PT" sz="2400" dirty="0" smtClean="0"/>
              <a:t>Neste caso, a</a:t>
            </a:r>
            <a:r>
              <a:rPr lang="pt-PT" sz="2400" b="1" dirty="0" smtClean="0"/>
              <a:t> temperatura </a:t>
            </a:r>
            <a:r>
              <a:rPr lang="pt-PT" sz="2400" dirty="0" smtClean="0"/>
              <a:t>da </a:t>
            </a:r>
            <a:r>
              <a:rPr lang="pt-PT" sz="2400" dirty="0"/>
              <a:t>atmosfera </a:t>
            </a:r>
            <a:r>
              <a:rPr lang="pt-PT" sz="2400" b="1" dirty="0"/>
              <a:t>aumentava </a:t>
            </a:r>
            <a:r>
              <a:rPr lang="pt-PT" sz="2400" dirty="0"/>
              <a:t>sempre, a partir da </a:t>
            </a:r>
            <a:r>
              <a:rPr lang="pt-PT" sz="2400" b="1" dirty="0" smtClean="0"/>
              <a:t>Estratosfera</a:t>
            </a:r>
            <a:r>
              <a:rPr lang="pt-PT" sz="2400" dirty="0" smtClean="0"/>
              <a:t>, porque </a:t>
            </a:r>
            <a:r>
              <a:rPr lang="pt-PT" sz="2400" dirty="0"/>
              <a:t>a radiação absorvida tem </a:t>
            </a:r>
            <a:r>
              <a:rPr lang="pt-PT" sz="2400" b="1" dirty="0"/>
              <a:t>mais </a:t>
            </a:r>
            <a:r>
              <a:rPr lang="pt-PT" sz="2400" b="1" dirty="0" smtClean="0"/>
              <a:t>energia </a:t>
            </a:r>
            <a:r>
              <a:rPr lang="pt-PT" sz="2400" dirty="0" smtClean="0"/>
              <a:t>na </a:t>
            </a:r>
            <a:r>
              <a:rPr lang="pt-PT" sz="2400" b="1" dirty="0" smtClean="0"/>
              <a:t>zona </a:t>
            </a:r>
            <a:r>
              <a:rPr lang="pt-PT" sz="2400" b="1" dirty="0"/>
              <a:t>superior </a:t>
            </a:r>
            <a:r>
              <a:rPr lang="pt-PT" sz="2400" dirty="0"/>
              <a:t>da </a:t>
            </a:r>
            <a:r>
              <a:rPr lang="pt-PT" sz="2400" dirty="0" smtClean="0"/>
              <a:t>atmosfera.</a:t>
            </a:r>
          </a:p>
          <a:p>
            <a:pPr marL="0" indent="0">
              <a:buNone/>
            </a:pPr>
            <a:endParaRPr lang="pt-PT" sz="2400" dirty="0" smtClean="0"/>
          </a:p>
          <a:p>
            <a:r>
              <a:rPr lang="pt-PT" sz="2400" dirty="0"/>
              <a:t>A</a:t>
            </a:r>
            <a:r>
              <a:rPr lang="pt-PT" sz="2400" dirty="0" smtClean="0"/>
              <a:t> temperatura </a:t>
            </a:r>
            <a:r>
              <a:rPr lang="pt-PT" sz="2400" b="1" dirty="0" smtClean="0"/>
              <a:t>baixa</a:t>
            </a:r>
            <a:r>
              <a:rPr lang="pt-PT" sz="2400" dirty="0" smtClean="0"/>
              <a:t> na </a:t>
            </a:r>
            <a:r>
              <a:rPr lang="pt-PT" sz="2400" b="1" dirty="0" smtClean="0"/>
              <a:t>Mesosfera</a:t>
            </a:r>
            <a:r>
              <a:rPr lang="pt-PT" sz="2400" dirty="0" smtClean="0"/>
              <a:t> porque a energia absorvida provoca </a:t>
            </a:r>
            <a:r>
              <a:rPr lang="pt-PT" sz="2400" b="1" dirty="0" smtClean="0"/>
              <a:t>efeito </a:t>
            </a:r>
            <a:r>
              <a:rPr lang="pt-PT" sz="2400" b="1" dirty="0"/>
              <a:t>químico</a:t>
            </a:r>
            <a:r>
              <a:rPr lang="pt-PT" sz="2400" dirty="0"/>
              <a:t>, </a:t>
            </a:r>
            <a:r>
              <a:rPr lang="pt-PT" sz="2400" dirty="0" smtClean="0"/>
              <a:t>e existe pouca energia disponível para provocar efeito térmico (a </a:t>
            </a:r>
            <a:r>
              <a:rPr lang="pt-PT" sz="2400" b="1" dirty="0"/>
              <a:t>energia </a:t>
            </a:r>
            <a:r>
              <a:rPr lang="pt-PT" sz="2400" b="1" dirty="0" smtClean="0"/>
              <a:t>cinética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b="1" dirty="0" smtClean="0"/>
              <a:t>não aumenta</a:t>
            </a:r>
            <a:r>
              <a:rPr lang="pt-PT" sz="2400" dirty="0" smtClean="0"/>
              <a:t>).</a:t>
            </a:r>
            <a:endParaRPr lang="pt-PT" sz="2400" dirty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554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pt-PT" dirty="0">
              <a:effectLst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601216" y="1196752"/>
            <a:ext cx="8075240" cy="5001419"/>
          </a:xfrm>
          <a:prstGeom prst="rect">
            <a:avLst/>
          </a:prstGeom>
        </p:spPr>
        <p:txBody>
          <a:bodyPr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t-PT" sz="2400" dirty="0" smtClean="0"/>
              <a:t>Quando a </a:t>
            </a:r>
            <a:r>
              <a:rPr lang="pt-PT" sz="2400" b="1" dirty="0" smtClean="0"/>
              <a:t>energia</a:t>
            </a:r>
            <a:r>
              <a:rPr lang="pt-PT" sz="2400" dirty="0" smtClean="0"/>
              <a:t> das radiações é </a:t>
            </a:r>
            <a:r>
              <a:rPr lang="pt-PT" sz="2400" b="1" dirty="0" smtClean="0"/>
              <a:t>grande</a:t>
            </a:r>
            <a:r>
              <a:rPr lang="pt-PT" sz="2400" dirty="0" smtClean="0"/>
              <a:t>, </a:t>
            </a:r>
            <a:r>
              <a:rPr lang="pt-PT" sz="2400" dirty="0"/>
              <a:t>o que </a:t>
            </a:r>
            <a:r>
              <a:rPr lang="pt-PT" sz="2400" dirty="0" smtClean="0"/>
              <a:t>acontece</a:t>
            </a:r>
            <a:br>
              <a:rPr lang="pt-PT" sz="2400" dirty="0" smtClean="0"/>
            </a:br>
            <a:r>
              <a:rPr lang="pt-PT" sz="2400" dirty="0" smtClean="0"/>
              <a:t>na </a:t>
            </a:r>
            <a:r>
              <a:rPr lang="pt-PT" sz="2400" b="1" dirty="0" err="1" smtClean="0"/>
              <a:t>Termosfera</a:t>
            </a:r>
            <a:r>
              <a:rPr lang="pt-PT" sz="2400" dirty="0" smtClean="0"/>
              <a:t>, parte </a:t>
            </a:r>
            <a:r>
              <a:rPr lang="pt-PT" sz="2400" dirty="0"/>
              <a:t>da energia absorvida </a:t>
            </a:r>
            <a:r>
              <a:rPr lang="pt-PT" sz="2400" dirty="0" smtClean="0"/>
              <a:t>provoca</a:t>
            </a:r>
            <a:br>
              <a:rPr lang="pt-PT" sz="2400" dirty="0" smtClean="0"/>
            </a:br>
            <a:r>
              <a:rPr lang="pt-PT" sz="2400" b="1" dirty="0" smtClean="0"/>
              <a:t>efeito químico </a:t>
            </a:r>
            <a:r>
              <a:rPr lang="pt-PT" sz="2400" dirty="0" smtClean="0"/>
              <a:t>e outra parte provoca </a:t>
            </a:r>
            <a:r>
              <a:rPr lang="pt-PT" sz="2400" b="1" dirty="0"/>
              <a:t>efeito </a:t>
            </a:r>
            <a:r>
              <a:rPr lang="pt-PT" sz="2400" b="1" dirty="0" smtClean="0"/>
              <a:t>térmico</a:t>
            </a:r>
            <a:r>
              <a:rPr lang="pt-PT" sz="2400" dirty="0" smtClean="0"/>
              <a:t>.</a:t>
            </a:r>
          </a:p>
          <a:p>
            <a:endParaRPr lang="pt-PT" sz="2400" dirty="0"/>
          </a:p>
          <a:p>
            <a:r>
              <a:rPr lang="pt-PT" sz="2400" dirty="0" smtClean="0"/>
              <a:t>Quanto </a:t>
            </a:r>
            <a:r>
              <a:rPr lang="pt-PT" sz="2400" b="1" dirty="0"/>
              <a:t>mais </a:t>
            </a:r>
            <a:r>
              <a:rPr lang="pt-PT" sz="2400" b="1" dirty="0" smtClean="0"/>
              <a:t>elevada </a:t>
            </a:r>
            <a:r>
              <a:rPr lang="pt-PT" sz="2400" dirty="0" smtClean="0"/>
              <a:t>for a </a:t>
            </a:r>
            <a:r>
              <a:rPr lang="pt-PT" sz="2400" b="1" dirty="0" smtClean="0"/>
              <a:t>energia</a:t>
            </a:r>
            <a:r>
              <a:rPr lang="pt-PT" sz="2400" dirty="0" smtClean="0"/>
              <a:t> da radiação absorvida, </a:t>
            </a:r>
            <a:r>
              <a:rPr lang="pt-PT" sz="2400" b="1" dirty="0" smtClean="0"/>
              <a:t>mais energia</a:t>
            </a:r>
            <a:r>
              <a:rPr lang="pt-PT" sz="2400" dirty="0" smtClean="0"/>
              <a:t> </a:t>
            </a:r>
            <a:r>
              <a:rPr lang="pt-PT" sz="2400" dirty="0"/>
              <a:t>fica disponível para </a:t>
            </a:r>
            <a:r>
              <a:rPr lang="pt-PT" sz="2400" b="1" dirty="0" smtClean="0"/>
              <a:t>aumentar </a:t>
            </a:r>
            <a:r>
              <a:rPr lang="pt-PT" sz="2400" dirty="0" smtClean="0"/>
              <a:t>a </a:t>
            </a:r>
            <a:r>
              <a:rPr lang="pt-PT" sz="2400" dirty="0"/>
              <a:t>energia </a:t>
            </a:r>
            <a:r>
              <a:rPr lang="pt-PT" sz="2400" dirty="0" smtClean="0"/>
              <a:t>cinética e a </a:t>
            </a:r>
            <a:r>
              <a:rPr lang="pt-PT" sz="2400" b="1" dirty="0" smtClean="0"/>
              <a:t>temperatura</a:t>
            </a:r>
            <a:r>
              <a:rPr lang="pt-PT" sz="2400" dirty="0" smtClean="0"/>
              <a:t> das partículas:</a:t>
            </a:r>
          </a:p>
          <a:p>
            <a:pPr marL="0" indent="0">
              <a:buNone/>
              <a:tabLst>
                <a:tab pos="268288" algn="l"/>
              </a:tabLst>
            </a:pPr>
            <a:r>
              <a:rPr lang="pt-PT" sz="2400" dirty="0" smtClean="0"/>
              <a:t>	</a:t>
            </a:r>
            <a:r>
              <a:rPr lang="pt-PT" sz="2400" dirty="0" err="1" smtClean="0"/>
              <a:t>E</a:t>
            </a:r>
            <a:r>
              <a:rPr lang="pt-PT" sz="2400" baseline="-25000" dirty="0" err="1"/>
              <a:t>efeito</a:t>
            </a:r>
            <a:r>
              <a:rPr lang="pt-PT" sz="2400" baseline="-25000" dirty="0"/>
              <a:t> </a:t>
            </a:r>
            <a:r>
              <a:rPr lang="pt-PT" sz="2400" baseline="-25000" dirty="0" smtClean="0"/>
              <a:t>térmico</a:t>
            </a:r>
            <a:r>
              <a:rPr lang="pt-PT" sz="2400" dirty="0" smtClean="0"/>
              <a:t> = 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cinética</a:t>
            </a:r>
            <a:r>
              <a:rPr lang="pt-PT" sz="2400" dirty="0" smtClean="0"/>
              <a:t> </a:t>
            </a:r>
            <a:r>
              <a:rPr lang="pt-PT" sz="2400" dirty="0"/>
              <a:t>= </a:t>
            </a:r>
            <a:r>
              <a:rPr lang="pt-PT" sz="2400" dirty="0" err="1"/>
              <a:t>E</a:t>
            </a:r>
            <a:r>
              <a:rPr lang="pt-PT" sz="2400" baseline="-25000" dirty="0" err="1"/>
              <a:t>radiação</a:t>
            </a:r>
            <a:r>
              <a:rPr lang="pt-PT" sz="2400" baseline="-25000" dirty="0"/>
              <a:t> absorvida</a:t>
            </a:r>
            <a:r>
              <a:rPr lang="pt-PT" sz="2400" dirty="0"/>
              <a:t> </a:t>
            </a:r>
            <a:r>
              <a:rPr lang="pt-PT" sz="2400" dirty="0" smtClean="0"/>
              <a:t>- 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efeito</a:t>
            </a:r>
            <a:r>
              <a:rPr lang="pt-PT" sz="2400" baseline="-25000" dirty="0" smtClean="0"/>
              <a:t> químico</a:t>
            </a: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endParaRPr lang="pt-PT" sz="2400" baseline="-25000" dirty="0" smtClean="0"/>
          </a:p>
          <a:p>
            <a:endParaRPr lang="pt-PT" sz="2400" baseline="-25000" dirty="0"/>
          </a:p>
          <a:p>
            <a:endParaRPr lang="pt-PT" sz="2400" dirty="0"/>
          </a:p>
          <a:p>
            <a:endParaRPr lang="pt-PT" sz="2400" dirty="0" smtClean="0"/>
          </a:p>
          <a:p>
            <a:endParaRPr lang="pt-PT" sz="2400" dirty="0" smtClean="0"/>
          </a:p>
          <a:p>
            <a:endParaRPr lang="pt-PT" sz="2400" dirty="0" smtClean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67544" y="476672"/>
            <a:ext cx="8136904" cy="57606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pt-PT" sz="3000" cap="all" dirty="0" smtClean="0">
                <a:effectLst/>
              </a:rPr>
              <a:t>temperatura </a:t>
            </a:r>
            <a:r>
              <a:rPr lang="pt-PT" sz="3000" cap="all" dirty="0">
                <a:effectLst/>
              </a:rPr>
              <a:t>da </a:t>
            </a:r>
            <a:r>
              <a:rPr lang="pt-PT" sz="3000" cap="all" dirty="0" smtClean="0">
                <a:effectLst/>
              </a:rPr>
              <a:t>atmosfera</a:t>
            </a:r>
            <a:endParaRPr lang="pt-PT" sz="3000" cap="al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67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Turbilhão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9953</TotalTime>
  <Words>769</Words>
  <Application>Microsoft Office PowerPoint</Application>
  <PresentationFormat>Apresentação no Ecrã (4:3)</PresentationFormat>
  <Paragraphs>183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32</vt:i4>
      </vt:variant>
    </vt:vector>
  </HeadingPairs>
  <TitlesOfParts>
    <vt:vector size="33" baseType="lpstr">
      <vt:lpstr>Aspecto</vt:lpstr>
      <vt:lpstr>3. INTERACÇÃO RADIAÇÃO-MATÉRIA. ESTRUTURA DA ATMOSFERA TERRESTRE  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Escritório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Jorge Louro</dc:creator>
  <cp:lastModifiedBy>Nelson</cp:lastModifiedBy>
  <cp:revision>280</cp:revision>
  <dcterms:created xsi:type="dcterms:W3CDTF">2004-01-27T00:06:26Z</dcterms:created>
  <dcterms:modified xsi:type="dcterms:W3CDTF">2011-03-02T10:33:50Z</dcterms:modified>
</cp:coreProperties>
</file>